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</p:sldIdLst>
  <p:sldSz cx="12192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/Relationships>
</file>

<file path=ppt/charts/_rels/chart1.xml.rels><?xml version='1.0' encoding='UTF-8' standalone='yes'?>
<Relationships xmlns="http://schemas.openxmlformats.org/package/2006/relationships"><Relationship Id="rId1" Type="http://schemas.openxmlformats.org/officeDocument/2006/relationships/package" Target="../embeddings/Microsoft_Excel_Sheet1.xlsx"/></Relationships>
</file>

<file path=ppt/charts/_rels/chart2.xml.rels><?xml version='1.0' encoding='UTF-8' standalone='yes'?>
<Relationships xmlns="http://schemas.openxmlformats.org/package/2006/relationships"><Relationship Id="rId1" Type="http://schemas.openxmlformats.org/officeDocument/2006/relationships/package" Target="../embeddings/Microsoft_Excel_Sheet2.xlsx"/></Relationships>
</file>

<file path=ppt/charts/_rels/chart3.xml.rels><?xml version='1.0' encoding='UTF-8' standalone='yes'?>
<Relationships xmlns="http://schemas.openxmlformats.org/package/2006/relationships"><Relationship Id="rId1" Type="http://schemas.openxmlformats.org/officeDocument/2006/relationships/package" Target="../embeddings/Microsoft_Excel_Sheet3.xlsx"/></Relationships>
</file>

<file path=ppt/charts/_rels/chart4.xml.rels><?xml version='1.0' encoding='UTF-8' standalone='yes'?>
<Relationships xmlns="http://schemas.openxmlformats.org/package/2006/relationships"><Relationship Id="rId1" Type="http://schemas.openxmlformats.org/officeDocument/2006/relationships/package" Target="../embeddings/Microsoft_Excel_Sheet4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autoTitleDeleted val="1"/>
    <c:plotArea>
      <c:barChart>
        <c:barDir val="col"/>
        <c:grouping val="clustered"/>
        <c:ser>
          <c:idx val="0"/>
          <c:order val="0"/>
          <c:tx>
            <c:strRef>
              <c:f>Sheet1!$B$1</c:f>
              <c:strCache>
                <c:ptCount val="1"/>
                <c:pt idx="0">
                  <c:v>FY 2025</c:v>
                </c:pt>
              </c:strCache>
            </c:strRef>
          </c:tx>
          <c:spPr>
            <a:solidFill>
              <a:srgbClr val="059669"/>
            </a:solidFill>
            <a:ln w="31750">
              <a:solidFill>
                <a:srgbClr val="059669"/>
              </a:solidFill>
            </a:ln>
          </c:spPr>
          <c:cat>
            <c:strRef>
              <c:f>Sheet1!$A$2:$A$7</c:f>
              <c:strCache>
                <c:ptCount val="6"/>
                <c:pt idx="0">
                  <c:v>North America</c:v>
                </c:pt>
                <c:pt idx="1">
                  <c:v>Europe</c:v>
                </c:pt>
                <c:pt idx="2">
                  <c:v>Asia Pacific</c:v>
                </c:pt>
                <c:pt idx="3">
                  <c:v>Latin America</c:v>
                </c:pt>
                <c:pt idx="4">
                  <c:v>Middle East</c:v>
                </c:pt>
                <c:pt idx="5">
                  <c:v>Africa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320</c:v>
                </c:pt>
                <c:pt idx="1">
                  <c:v>210</c:v>
                </c:pt>
                <c:pt idx="2">
                  <c:v>180</c:v>
                </c:pt>
                <c:pt idx="3">
                  <c:v>95</c:v>
                </c:pt>
                <c:pt idx="4">
                  <c:v>65</c:v>
                </c:pt>
                <c:pt idx="5">
                  <c:v>45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FY 2026</c:v>
                </c:pt>
              </c:strCache>
            </c:strRef>
          </c:tx>
          <c:spPr>
            <a:solidFill>
              <a:srgbClr val="10B981"/>
            </a:solidFill>
            <a:ln w="31750">
              <a:solidFill>
                <a:srgbClr val="10B981"/>
              </a:solidFill>
            </a:ln>
          </c:spPr>
          <c:cat>
            <c:strRef>
              <c:f>Sheet1!$A$2:$A$7</c:f>
              <c:strCache>
                <c:ptCount val="6"/>
                <c:pt idx="0">
                  <c:v>North America</c:v>
                </c:pt>
                <c:pt idx="1">
                  <c:v>Europe</c:v>
                </c:pt>
                <c:pt idx="2">
                  <c:v>Asia Pacific</c:v>
                </c:pt>
                <c:pt idx="3">
                  <c:v>Latin America</c:v>
                </c:pt>
                <c:pt idx="4">
                  <c:v>Middle East</c:v>
                </c:pt>
                <c:pt idx="5">
                  <c:v>Africa</c:v>
                </c:pt>
              </c:strCache>
            </c:strRef>
          </c:cat>
          <c:val>
            <c:numRef>
              <c:f>Sheet1!$C$2:$C$7</c:f>
              <c:numCache>
                <c:formatCode>General</c:formatCode>
                <c:ptCount val="6"/>
                <c:pt idx="0">
                  <c:v>380</c:v>
                </c:pt>
                <c:pt idx="1">
                  <c:v>250</c:v>
                </c:pt>
                <c:pt idx="2">
                  <c:v>220</c:v>
                </c:pt>
                <c:pt idx="3">
                  <c:v>120</c:v>
                </c:pt>
                <c:pt idx="4">
                  <c:v>85</c:v>
                </c:pt>
                <c:pt idx="5">
                  <c:v>60</c:v>
                </c:pt>
              </c:numCache>
            </c:numRef>
          </c:val>
        </c:ser>
        <c:axId val="-2068027336"/>
        <c:axId val="-2113994440"/>
      </c:barChart>
      <c:catAx>
        <c:axId val="-2068027336"/>
        <c:scaling>
          <c:orientation val="minMax"/>
        </c:scaling>
        <c:delete val="0"/>
        <c:axPos val="b"/>
        <c:majorTickMark val="out"/>
        <c:minorTickMark val="none"/>
        <c:tickLblPos val="nextTo"/>
        <c:txPr>
          <a:bodyPr/>
          <a:lstStyle/>
          <a:p>
            <a:pPr>
              <a:defRPr sz="1000">
                <a:solidFill>
                  <a:srgbClr val="6B7280"/>
                </a:solidFill>
                <a:latin typeface="Inter"/>
              </a:defRPr>
            </a:pPr>
          </a:p>
        </c:txPr>
        <c:crossAx val="-2113994440"/>
        <c:crosses val="autoZero"/>
        <c:auto val="1"/>
        <c:lblAlgn val="ctr"/>
        <c:lblOffset val="100"/>
        <c:noMultiLvlLbl val="0"/>
      </c:catAx>
      <c:valAx>
        <c:axId val="-2113994440"/>
        <c:scaling/>
        <c:delete val="0"/>
        <c:axPos val="l"/>
        <c:majorGridlines>
          <c:spPr>
            <a:ln>
              <a:noFill/>
            </a:ln>
          </c:spPr>
        </c:majorGridlines>
        <c:majorTickMark val="out"/>
        <c:minorTickMark val="none"/>
        <c:tickLblPos val="nextTo"/>
        <c:txPr>
          <a:bodyPr/>
          <a:lstStyle/>
          <a:p>
            <a:pPr>
              <a:defRPr sz="1000">
                <a:solidFill>
                  <a:srgbClr val="6B7280"/>
                </a:solidFill>
                <a:latin typeface="Inter"/>
              </a:defRPr>
            </a:pPr>
          </a:p>
        </c:txPr>
        <c:crossAx val="-2068027336"/>
        <c:crosses val="autoZero"/>
      </c:valAx>
    </c:plotArea>
    <c:legend>
      <c:legendPos val="b"/>
      <c:overlay val="0"/>
      <c:txPr>
        <a:bodyPr/>
        <a:lstStyle/>
        <a:p>
          <a:pPr>
            <a:defRPr sz="1000">
              <a:latin typeface="Inter"/>
            </a:defRPr>
          </a:pPr>
        </a:p>
      </c:txPr>
    </c:legend>
    <c:dispBlanksAs val="gap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autoTitleDeleted val="1"/>
    <c:plotArea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Revenue ($M)</c:v>
                </c:pt>
              </c:strCache>
            </c:strRef>
          </c:tx>
          <c:spPr>
            <a:solidFill>
              <a:srgbClr val="059669"/>
            </a:solidFill>
            <a:ln w="31750">
              <a:solidFill>
                <a:srgbClr val="059669"/>
              </a:solidFill>
            </a:ln>
          </c:spPr>
          <c:cat>
            <c:strRef>
              <c:f>Sheet1!$A$2:$A$6</c:f>
              <c:strCache>
                <c:ptCount val="5"/>
                <c:pt idx="0">
                  <c:v>2022</c:v>
                </c:pt>
                <c:pt idx="1">
                  <c:v>2023</c:v>
                </c:pt>
                <c:pt idx="2">
                  <c:v>2024</c:v>
                </c:pt>
                <c:pt idx="3">
                  <c:v>2025</c:v>
                </c:pt>
                <c:pt idx="4">
                  <c:v>2026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520</c:v>
                </c:pt>
                <c:pt idx="1">
                  <c:v>610</c:v>
                </c:pt>
                <c:pt idx="2">
                  <c:v>690</c:v>
                </c:pt>
                <c:pt idx="3">
                  <c:v>780</c:v>
                </c:pt>
                <c:pt idx="4">
                  <c:v>850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Profit ($M)</c:v>
                </c:pt>
              </c:strCache>
            </c:strRef>
          </c:tx>
          <c:spPr>
            <a:solidFill>
              <a:srgbClr val="10B981"/>
            </a:solidFill>
            <a:ln w="31750">
              <a:solidFill>
                <a:srgbClr val="10B981"/>
              </a:solidFill>
            </a:ln>
          </c:spPr>
          <c:cat>
            <c:strRef>
              <c:f>Sheet1!$A$2:$A$6</c:f>
              <c:strCache>
                <c:ptCount val="5"/>
                <c:pt idx="0">
                  <c:v>2022</c:v>
                </c:pt>
                <c:pt idx="1">
                  <c:v>2023</c:v>
                </c:pt>
                <c:pt idx="2">
                  <c:v>2024</c:v>
                </c:pt>
                <c:pt idx="3">
                  <c:v>2025</c:v>
                </c:pt>
                <c:pt idx="4">
                  <c:v>2026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78</c:v>
                </c:pt>
                <c:pt idx="1">
                  <c:v>95</c:v>
                </c:pt>
                <c:pt idx="2">
                  <c:v>110</c:v>
                </c:pt>
                <c:pt idx="3">
                  <c:v>135</c:v>
                </c:pt>
                <c:pt idx="4">
                  <c:v>157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Headcount</c:v>
                </c:pt>
              </c:strCache>
            </c:strRef>
          </c:tx>
          <c:spPr>
            <a:solidFill>
              <a:srgbClr val="D97706"/>
            </a:solidFill>
            <a:ln w="31750">
              <a:solidFill>
                <a:srgbClr val="D97706"/>
              </a:solidFill>
            </a:ln>
          </c:spPr>
          <c:cat>
            <c:strRef>
              <c:f>Sheet1!$A$2:$A$6</c:f>
              <c:strCache>
                <c:ptCount val="5"/>
                <c:pt idx="0">
                  <c:v>2022</c:v>
                </c:pt>
                <c:pt idx="1">
                  <c:v>2023</c:v>
                </c:pt>
                <c:pt idx="2">
                  <c:v>2024</c:v>
                </c:pt>
                <c:pt idx="3">
                  <c:v>2025</c:v>
                </c:pt>
                <c:pt idx="4">
                  <c:v>2026</c:v>
                </c:pt>
              </c:strCache>
            </c:strRef>
          </c:cat>
          <c:val>
            <c:numRef>
              <c:f>Sheet1!$D$2:$D$6</c:f>
              <c:numCache>
                <c:formatCode>General</c:formatCode>
                <c:ptCount val="5"/>
                <c:pt idx="0">
                  <c:v>1800</c:v>
                </c:pt>
                <c:pt idx="1">
                  <c:v>2000</c:v>
                </c:pt>
                <c:pt idx="2">
                  <c:v>2200</c:v>
                </c:pt>
                <c:pt idx="3">
                  <c:v>2350</c:v>
                </c:pt>
                <c:pt idx="4">
                  <c:v>2500</c:v>
                </c:pt>
              </c:numCache>
            </c:numRef>
          </c:val>
          <c:smooth val="0"/>
        </c:ser>
        <c:marker val="1"/>
        <c:smooth val="0"/>
        <c:axId val="2118791784"/>
        <c:axId val="2140495176"/>
      </c:lineChart>
      <c:catAx>
        <c:axId val="2118791784"/>
        <c:scaling>
          <c:orientation val="minMax"/>
        </c:scaling>
        <c:delete val="0"/>
        <c:axPos val="b"/>
        <c:majorTickMark val="out"/>
        <c:minorTickMark val="none"/>
        <c:tickLblPos val="nextTo"/>
        <c:txPr>
          <a:bodyPr/>
          <a:lstStyle/>
          <a:p>
            <a:pPr>
              <a:defRPr sz="1000">
                <a:solidFill>
                  <a:srgbClr val="6B7280"/>
                </a:solidFill>
                <a:latin typeface="Inter"/>
              </a:defRPr>
            </a:pPr>
          </a:p>
        </c:txPr>
        <c:crossAx val="2140495176"/>
        <c:crosses val="autoZero"/>
        <c:auto val="1"/>
        <c:lblAlgn val="ctr"/>
        <c:lblOffset val="100"/>
        <c:noMultiLvlLbl val="0"/>
      </c:catAx>
      <c:valAx>
        <c:axId val="2140495176"/>
        <c:scaling/>
        <c:delete val="0"/>
        <c:axPos val="l"/>
        <c:majorGridlines>
          <c:spPr>
            <a:ln>
              <a:noFill/>
            </a:ln>
          </c:spPr>
        </c:majorGridlines>
        <c:majorTickMark val="out"/>
        <c:minorTickMark val="none"/>
        <c:tickLblPos val="nextTo"/>
        <c:txPr>
          <a:bodyPr/>
          <a:lstStyle/>
          <a:p>
            <a:pPr>
              <a:defRPr sz="1000">
                <a:solidFill>
                  <a:srgbClr val="6B7280"/>
                </a:solidFill>
                <a:latin typeface="Inter"/>
              </a:defRPr>
            </a:pPr>
          </a:p>
        </c:txPr>
        <c:crossAx val="2118791784"/>
        <c:crosses val="autoZero"/>
      </c:valAx>
    </c:plotArea>
    <c:legend>
      <c:legendPos val="b"/>
      <c:layout/>
      <c:overlay val="0"/>
      <c:txPr>
        <a:bodyPr/>
        <a:lstStyle/>
        <a:p>
          <a:pPr>
            <a:defRPr sz="1000">
              <a:latin typeface="Inter"/>
            </a:defRPr>
          </a:pPr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roundedCorners val="0"/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Share</c:v>
                </c:pt>
              </c:strCache>
            </c:strRef>
          </c:tx>
          <c:dPt>
            <c:idx val="0"/>
            <c:spPr>
              <a:solidFill>
                <a:srgbClr val="059669"/>
              </a:solidFill>
            </c:spPr>
          </c:dPt>
          <c:dPt>
            <c:idx val="1"/>
            <c:spPr>
              <a:solidFill>
                <a:srgbClr val="10B981"/>
              </a:solidFill>
            </c:spPr>
          </c:dPt>
          <c:dPt>
            <c:idx val="2"/>
            <c:spPr>
              <a:solidFill>
                <a:srgbClr val="D97706"/>
              </a:solidFill>
            </c:spPr>
          </c:dPt>
          <c:dPt>
            <c:idx val="3"/>
            <c:spPr>
              <a:solidFill>
                <a:srgbClr val="7C3AED"/>
              </a:solidFill>
            </c:spPr>
          </c:dPt>
          <c:dPt>
            <c:idx val="4"/>
            <c:spPr>
              <a:solidFill>
                <a:srgbClr val="0891B2"/>
              </a:solidFill>
            </c:spPr>
          </c:dPt>
          <c:cat>
            <c:strRef>
              <c:f>Sheet1!$A$2:$A$6</c:f>
              <c:strCache>
                <c:ptCount val="5"/>
                <c:pt idx="0">
                  <c:v>Enterprise</c:v>
                </c:pt>
                <c:pt idx="1">
                  <c:v>Mid-Market</c:v>
                </c:pt>
                <c:pt idx="2">
                  <c:v>SMB</c:v>
                </c:pt>
                <c:pt idx="3">
                  <c:v>Government</c:v>
                </c:pt>
                <c:pt idx="4">
                  <c:v>Partners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42</c:v>
                </c:pt>
                <c:pt idx="1">
                  <c:v>28</c:v>
                </c:pt>
                <c:pt idx="2">
                  <c:v>15</c:v>
                </c:pt>
                <c:pt idx="3">
                  <c:v>10</c:v>
                </c:pt>
                <c:pt idx="4">
                  <c:v>5</c:v>
                </c:pt>
              </c:numCache>
            </c:numRef>
          </c:val>
        </c:ser>
        <c:dLbls>
          <c:txPr>
            <a:bodyPr/>
            <a:lstStyle/>
            <a:p>
              <a:pPr>
                <a:defRPr sz="1000">
                  <a:solidFill>
                    <a:srgbClr val="6B7280"/>
                  </a:solidFill>
                  <a:latin typeface="Inter"/>
                </a:defRPr>
              </a:pPr>
            </a:p>
          </c:txPr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50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r>
              <a:rPr sz="1200">
                <a:solidFill>
                  <a:srgbClr val="6B7280"/>
                </a:solidFill>
                <a:latin typeface="Inter"/>
              </a:rPr>
              <a:t>Quarterly Revenue</a:t>
            </a:r>
          </a:p>
        </c:rich>
      </c:tx>
      <c:layout/>
      <c:overlay val="0"/>
    </c:title>
    <c:autoTitleDeleted val="0"/>
    <c:plotArea>
      <c:barChart>
        <c:barDir val="col"/>
        <c:grouping val="clustered"/>
        <c:ser>
          <c:idx val="0"/>
          <c:order val="0"/>
          <c:tx>
            <c:strRef>
              <c:f>Sheet1!$B$1</c:f>
              <c:strCache>
                <c:ptCount val="1"/>
                <c:pt idx="0">
                  <c:v>2025</c:v>
                </c:pt>
              </c:strCache>
            </c:strRef>
          </c:tx>
          <c:spPr>
            <a:solidFill>
              <a:srgbClr val="059669"/>
            </a:solidFill>
            <a:ln w="31750">
              <a:solidFill>
                <a:srgbClr val="059669"/>
              </a:solidFill>
            </a:ln>
          </c:spPr>
          <c:cat>
            <c:strRef>
              <c:f>Sheet1!$A$2:$A$5</c:f>
              <c:strCache>
                <c:ptCount val="4"/>
                <c:pt idx="0">
                  <c:v>Q1</c:v>
                </c:pt>
                <c:pt idx="1">
                  <c:v>Q2</c:v>
                </c:pt>
                <c:pt idx="2">
                  <c:v>Q3</c:v>
                </c:pt>
                <c:pt idx="3">
                  <c:v>Q4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180</c:v>
                </c:pt>
                <c:pt idx="1">
                  <c:v>200</c:v>
                </c:pt>
                <c:pt idx="2">
                  <c:v>195</c:v>
                </c:pt>
                <c:pt idx="3">
                  <c:v>210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2026</c:v>
                </c:pt>
              </c:strCache>
            </c:strRef>
          </c:tx>
          <c:spPr>
            <a:solidFill>
              <a:srgbClr val="10B981"/>
            </a:solidFill>
            <a:ln w="31750">
              <a:solidFill>
                <a:srgbClr val="10B981"/>
              </a:solidFill>
            </a:ln>
          </c:spPr>
          <c:cat>
            <c:strRef>
              <c:f>Sheet1!$A$2:$A$5</c:f>
              <c:strCache>
                <c:ptCount val="4"/>
                <c:pt idx="0">
                  <c:v>Q1</c:v>
                </c:pt>
                <c:pt idx="1">
                  <c:v>Q2</c:v>
                </c:pt>
                <c:pt idx="2">
                  <c:v>Q3</c:v>
                </c:pt>
                <c:pt idx="3">
                  <c:v>Q4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210</c:v>
                </c:pt>
                <c:pt idx="1">
                  <c:v>230</c:v>
                </c:pt>
                <c:pt idx="2">
                  <c:v>225</c:v>
                </c:pt>
                <c:pt idx="3">
                  <c:v>250</c:v>
                </c:pt>
              </c:numCache>
            </c:numRef>
          </c:val>
        </c:ser>
        <c:axId val="-2068027336"/>
        <c:axId val="-2113994440"/>
      </c:barChart>
      <c:catAx>
        <c:axId val="-2068027336"/>
        <c:scaling>
          <c:orientation val="minMax"/>
        </c:scaling>
        <c:delete val="0"/>
        <c:axPos val="b"/>
        <c:majorTickMark val="out"/>
        <c:minorTickMark val="none"/>
        <c:tickLblPos val="nextTo"/>
        <c:txPr>
          <a:bodyPr/>
          <a:lstStyle/>
          <a:p>
            <a:pPr>
              <a:defRPr sz="1000">
                <a:solidFill>
                  <a:srgbClr val="6B7280"/>
                </a:solidFill>
                <a:latin typeface="Inter"/>
              </a:defRPr>
            </a:pPr>
          </a:p>
        </c:txPr>
        <c:crossAx val="-2113994440"/>
        <c:crosses val="autoZero"/>
        <c:auto val="1"/>
        <c:lblAlgn val="ctr"/>
        <c:lblOffset val="100"/>
        <c:noMultiLvlLbl val="0"/>
      </c:catAx>
      <c:valAx>
        <c:axId val="-2113994440"/>
        <c:scaling/>
        <c:delete val="0"/>
        <c:axPos val="l"/>
        <c:majorGridlines>
          <c:spPr>
            <a:ln>
              <a:noFill/>
            </a:ln>
          </c:spPr>
        </c:majorGridlines>
        <c:majorTickMark val="out"/>
        <c:minorTickMark val="none"/>
        <c:tickLblPos val="nextTo"/>
        <c:txPr>
          <a:bodyPr/>
          <a:lstStyle/>
          <a:p>
            <a:pPr>
              <a:defRPr sz="1000">
                <a:solidFill>
                  <a:srgbClr val="6B7280"/>
                </a:solidFill>
                <a:latin typeface="Inter"/>
              </a:defRPr>
            </a:pPr>
          </a:p>
        </c:txPr>
        <c:crossAx val="-2068027336"/>
        <c:crosses val="autoZero"/>
      </c:valAx>
    </c:plotArea>
    <c:legend>
      <c:legendPos val="b"/>
      <c:overlay val="0"/>
      <c:txPr>
        <a:bodyPr/>
        <a:lstStyle/>
        <a:p>
          <a:pPr>
            <a:defRPr sz="1000">
              <a:latin typeface="Inter"/>
            </a:defRPr>
          </a:pPr>
        </a:p>
      </c:txPr>
    </c:legend>
    <c:dispBlanksAs val="gap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chart" Target="../charts/chart1.xml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chart" Target="../charts/chart2.xml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chart" Target="../charts/chart3.xml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chart" Target="../charts/chart4.xml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Rectangle 2"/>
          <p:cNvSpPr/>
          <p:nvPr/>
        </p:nvSpPr>
        <p:spPr>
          <a:xfrm>
            <a:off x="7071360" y="0"/>
            <a:ext cx="5120640" cy="6858000"/>
          </a:xfrm>
          <a:prstGeom prst="rect">
            <a:avLst/>
          </a:prstGeom>
          <a:solidFill>
            <a:srgbClr val="ECFDF5"/>
          </a:solidFill>
          <a:ln w="12700">
            <a:solidFill>
              <a:srgbClr val="64748B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TextBox 3"/>
          <p:cNvSpPr txBox="1"/>
          <p:nvPr/>
        </p:nvSpPr>
        <p:spPr>
          <a:xfrm>
            <a:off x="8351520" y="3329000"/>
            <a:ext cx="2560320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0" i="0">
                <a:solidFill>
                  <a:srgbClr val="64748B"/>
                </a:solidFill>
                <a:latin typeface="Inter"/>
              </a:rPr>
              <a:t>Cover Image</a:t>
            </a:r>
          </a:p>
        </p:txBody>
      </p:sp>
      <p:cxnSp>
        <p:nvCxnSpPr>
          <p:cNvPr id="5" name="Connector 4"/>
          <p:cNvCxnSpPr/>
          <p:nvPr/>
        </p:nvCxnSpPr>
        <p:spPr>
          <a:xfrm>
            <a:off x="685800" y="1200000"/>
            <a:ext cx="500000" cy="0"/>
          </a:xfrm>
          <a:prstGeom prst="line">
            <a:avLst/>
          </a:prstGeom>
          <a:ln w="19050">
            <a:solidFill>
              <a:srgbClr val="92400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85800" y="1400000"/>
            <a:ext cx="569976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6B7280"/>
                </a:solidFill>
                <a:latin typeface="Inter"/>
              </a:rPr>
              <a:t>EcoForward Group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5800" y="1900000"/>
            <a:ext cx="5699760" cy="1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3600" b="1" i="0">
                <a:solidFill>
                  <a:srgbClr val="064E3B"/>
                </a:solidFill>
                <a:latin typeface="Inter"/>
              </a:rPr>
              <a:t>Driving Sustainable Impact</a:t>
            </a:r>
          </a:p>
        </p:txBody>
      </p:sp>
      <p:cxnSp>
        <p:nvCxnSpPr>
          <p:cNvPr id="8" name="Connector 7"/>
          <p:cNvCxnSpPr/>
          <p:nvPr/>
        </p:nvCxnSpPr>
        <p:spPr>
          <a:xfrm>
            <a:off x="685800" y="3200000"/>
            <a:ext cx="2000000" cy="0"/>
          </a:xfrm>
          <a:prstGeom prst="line">
            <a:avLst/>
          </a:prstGeom>
          <a:ln w="6350">
            <a:solidFill>
              <a:srgbClr val="D2D4D8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85800" y="3400000"/>
            <a:ext cx="5699760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400" b="0" i="0">
                <a:solidFill>
                  <a:srgbClr val="6B7280"/>
                </a:solidFill>
                <a:latin typeface="Inter"/>
              </a:rPr>
              <a:t>ESG Strategy &amp; Environmental Performance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85800" y="5658000"/>
            <a:ext cx="569976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0" i="0">
                <a:solidFill>
                  <a:srgbClr val="B5B8BF"/>
                </a:solidFill>
                <a:latin typeface="Inter"/>
              </a:rPr>
              <a:t>February 2026  |  Confidential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788669" y="274320"/>
            <a:ext cx="10614662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064E3B"/>
                </a:solidFill>
                <a:latin typeface="Inter"/>
              </a:rPr>
              <a:t>KPI Dashboard</a:t>
            </a:r>
          </a:p>
        </p:txBody>
      </p:sp>
      <p:cxnSp>
        <p:nvCxnSpPr>
          <p:cNvPr id="3" name="Connector 2"/>
          <p:cNvCxnSpPr/>
          <p:nvPr/>
        </p:nvCxnSpPr>
        <p:spPr>
          <a:xfrm>
            <a:off x="788669" y="880000"/>
            <a:ext cx="500000" cy="0"/>
          </a:xfrm>
          <a:prstGeom prst="line">
            <a:avLst/>
          </a:prstGeom>
          <a:ln w="38100">
            <a:solidFill>
              <a:srgbClr val="92400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Connector 3"/>
          <p:cNvCxnSpPr/>
          <p:nvPr/>
        </p:nvCxnSpPr>
        <p:spPr>
          <a:xfrm>
            <a:off x="788669" y="1671600"/>
            <a:ext cx="5107331" cy="0"/>
          </a:xfrm>
          <a:prstGeom prst="line">
            <a:avLst/>
          </a:prstGeom>
          <a:ln w="6350">
            <a:solidFill>
              <a:srgbClr val="D2D4D8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Connector 4"/>
          <p:cNvCxnSpPr/>
          <p:nvPr/>
        </p:nvCxnSpPr>
        <p:spPr>
          <a:xfrm>
            <a:off x="788669" y="1671600"/>
            <a:ext cx="500000" cy="0"/>
          </a:xfrm>
          <a:prstGeom prst="line">
            <a:avLst/>
          </a:prstGeom>
          <a:ln w="19050">
            <a:solidFill>
              <a:srgbClr val="92400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788669" y="1791600"/>
            <a:ext cx="5107331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6B7280"/>
                </a:solidFill>
                <a:latin typeface="Inter"/>
              </a:rPr>
              <a:t>CO₂ Reduced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88669" y="2121600"/>
            <a:ext cx="5107331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3600" b="1" i="0">
                <a:solidFill>
                  <a:srgbClr val="064E3B"/>
                </a:solidFill>
                <a:latin typeface="Inter"/>
              </a:rPr>
              <a:t>2.4Mt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88669" y="2721600"/>
            <a:ext cx="2553665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1" i="0">
                <a:solidFill>
                  <a:srgbClr val="10B981"/>
                </a:solidFill>
                <a:latin typeface="Inter"/>
              </a:rPr>
              <a:t>↑ +35%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342334" y="2721600"/>
            <a:ext cx="2553665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100" b="0" i="0">
                <a:solidFill>
                  <a:srgbClr val="6B7280"/>
                </a:solidFill>
                <a:latin typeface="Inter"/>
              </a:rPr>
              <a:t>85% of target</a:t>
            </a:r>
          </a:p>
        </p:txBody>
      </p:sp>
      <p:cxnSp>
        <p:nvCxnSpPr>
          <p:cNvPr id="10" name="Connector 9"/>
          <p:cNvCxnSpPr/>
          <p:nvPr/>
        </p:nvCxnSpPr>
        <p:spPr>
          <a:xfrm>
            <a:off x="788669" y="3571600"/>
            <a:ext cx="5107331" cy="0"/>
          </a:xfrm>
          <a:prstGeom prst="line">
            <a:avLst/>
          </a:prstGeom>
          <a:ln w="6350">
            <a:solidFill>
              <a:srgbClr val="D2D4D8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onnector 10"/>
          <p:cNvCxnSpPr/>
          <p:nvPr/>
        </p:nvCxnSpPr>
        <p:spPr>
          <a:xfrm>
            <a:off x="788669" y="3571600"/>
            <a:ext cx="500000" cy="0"/>
          </a:xfrm>
          <a:prstGeom prst="line">
            <a:avLst/>
          </a:prstGeom>
          <a:ln w="19050">
            <a:solidFill>
              <a:srgbClr val="92400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88669" y="3691600"/>
            <a:ext cx="5107331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6B7280"/>
                </a:solidFill>
                <a:latin typeface="Inter"/>
              </a:rPr>
              <a:t>Clients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88669" y="4021600"/>
            <a:ext cx="5107331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3600" b="1" i="0">
                <a:solidFill>
                  <a:srgbClr val="064E3B"/>
                </a:solidFill>
                <a:latin typeface="Inter"/>
              </a:rPr>
              <a:t>800+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88669" y="4621600"/>
            <a:ext cx="2553665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1" i="0">
                <a:solidFill>
                  <a:srgbClr val="10B981"/>
                </a:solidFill>
                <a:latin typeface="Inter"/>
              </a:rPr>
              <a:t>↑ +28%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342334" y="4621600"/>
            <a:ext cx="2553665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100" b="0" i="0">
                <a:solidFill>
                  <a:srgbClr val="6B7280"/>
                </a:solidFill>
                <a:latin typeface="Inter"/>
              </a:rPr>
              <a:t>80% of target</a:t>
            </a:r>
          </a:p>
        </p:txBody>
      </p:sp>
      <p:cxnSp>
        <p:nvCxnSpPr>
          <p:cNvPr id="16" name="Connector 15"/>
          <p:cNvCxnSpPr/>
          <p:nvPr/>
        </p:nvCxnSpPr>
        <p:spPr>
          <a:xfrm>
            <a:off x="6296000" y="1671600"/>
            <a:ext cx="5107331" cy="0"/>
          </a:xfrm>
          <a:prstGeom prst="line">
            <a:avLst/>
          </a:prstGeom>
          <a:ln w="6350">
            <a:solidFill>
              <a:srgbClr val="D2D4D8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onnector 16"/>
          <p:cNvCxnSpPr/>
          <p:nvPr/>
        </p:nvCxnSpPr>
        <p:spPr>
          <a:xfrm>
            <a:off x="6296000" y="1671600"/>
            <a:ext cx="500000" cy="0"/>
          </a:xfrm>
          <a:prstGeom prst="line">
            <a:avLst/>
          </a:prstGeom>
          <a:ln w="19050">
            <a:solidFill>
              <a:srgbClr val="92400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6296000" y="1791600"/>
            <a:ext cx="5107331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6B7280"/>
                </a:solidFill>
                <a:latin typeface="Inter"/>
              </a:rPr>
              <a:t>Renewable %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296000" y="2121600"/>
            <a:ext cx="5107331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3600" b="1" i="0">
                <a:solidFill>
                  <a:srgbClr val="064E3B"/>
                </a:solidFill>
                <a:latin typeface="Inter"/>
              </a:rPr>
              <a:t>72%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296000" y="2721600"/>
            <a:ext cx="2553665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1" i="0">
                <a:solidFill>
                  <a:srgbClr val="10B981"/>
                </a:solidFill>
                <a:latin typeface="Inter"/>
              </a:rPr>
              <a:t>↑ +12%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8849665" y="2721600"/>
            <a:ext cx="2553665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100" b="0" i="0">
                <a:solidFill>
                  <a:srgbClr val="6B7280"/>
                </a:solidFill>
                <a:latin typeface="Inter"/>
              </a:rPr>
              <a:t>72% of target</a:t>
            </a:r>
          </a:p>
        </p:txBody>
      </p:sp>
      <p:cxnSp>
        <p:nvCxnSpPr>
          <p:cNvPr id="22" name="Connector 21"/>
          <p:cNvCxnSpPr/>
          <p:nvPr/>
        </p:nvCxnSpPr>
        <p:spPr>
          <a:xfrm>
            <a:off x="6296000" y="3571600"/>
            <a:ext cx="5107331" cy="0"/>
          </a:xfrm>
          <a:prstGeom prst="line">
            <a:avLst/>
          </a:prstGeom>
          <a:ln w="6350">
            <a:solidFill>
              <a:srgbClr val="D2D4D8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Connector 22"/>
          <p:cNvCxnSpPr/>
          <p:nvPr/>
        </p:nvCxnSpPr>
        <p:spPr>
          <a:xfrm>
            <a:off x="6296000" y="3571600"/>
            <a:ext cx="500000" cy="0"/>
          </a:xfrm>
          <a:prstGeom prst="line">
            <a:avLst/>
          </a:prstGeom>
          <a:ln w="19050">
            <a:solidFill>
              <a:srgbClr val="92400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6296000" y="3691600"/>
            <a:ext cx="5107331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6B7280"/>
                </a:solidFill>
                <a:latin typeface="Inter"/>
              </a:rPr>
              <a:t>ESG Score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296000" y="4021600"/>
            <a:ext cx="5107331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3600" b="1" i="0">
                <a:solidFill>
                  <a:srgbClr val="064E3B"/>
                </a:solidFill>
                <a:latin typeface="Inter"/>
              </a:rPr>
              <a:t>A+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296000" y="4621600"/>
            <a:ext cx="2553665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1" i="0">
                <a:solidFill>
                  <a:srgbClr val="10B981"/>
                </a:solidFill>
                <a:latin typeface="Inter"/>
              </a:rPr>
              <a:t>↑ Stable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8849665" y="4621600"/>
            <a:ext cx="2553665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100" b="0" i="0">
                <a:solidFill>
                  <a:srgbClr val="6B7280"/>
                </a:solidFill>
                <a:latin typeface="Inter"/>
              </a:rPr>
              <a:t>95% of target</a:t>
            </a:r>
          </a:p>
        </p:txBody>
      </p:sp>
      <p:cxnSp>
        <p:nvCxnSpPr>
          <p:cNvPr id="28" name="Connector 27"/>
          <p:cNvCxnSpPr/>
          <p:nvPr/>
        </p:nvCxnSpPr>
        <p:spPr>
          <a:xfrm>
            <a:off x="788669" y="6000800"/>
            <a:ext cx="10614662" cy="0"/>
          </a:xfrm>
          <a:prstGeom prst="line">
            <a:avLst/>
          </a:prstGeom>
          <a:ln w="6350">
            <a:solidFill>
              <a:srgbClr val="E1E2E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0" name="TextBox 29"/>
          <p:cNvSpPr txBox="1"/>
          <p:nvPr/>
        </p:nvSpPr>
        <p:spPr>
          <a:xfrm>
            <a:off x="788669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EcoForward Group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10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CFDF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788669" y="274320"/>
            <a:ext cx="10614662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064E3B"/>
                </a:solidFill>
                <a:latin typeface="Inter"/>
              </a:rPr>
              <a:t>SWOT Analysis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788669" y="880000"/>
            <a:ext cx="500000" cy="0"/>
          </a:xfrm>
          <a:prstGeom prst="line">
            <a:avLst/>
          </a:prstGeom>
          <a:ln w="38100">
            <a:solidFill>
              <a:srgbClr val="92400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ounded Rectangle 4"/>
          <p:cNvSpPr/>
          <p:nvPr/>
        </p:nvSpPr>
        <p:spPr>
          <a:xfrm>
            <a:off x="788669" y="1471600"/>
            <a:ext cx="5213581" cy="2056250"/>
          </a:xfrm>
          <a:prstGeom prst="roundRect">
            <a:avLst>
              <a:gd name="adj" fmla="val 1150"/>
            </a:avLst>
          </a:prstGeom>
          <a:solidFill>
            <a:srgbClr val="DBF4E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ectangle 5"/>
          <p:cNvSpPr/>
          <p:nvPr/>
        </p:nvSpPr>
        <p:spPr>
          <a:xfrm>
            <a:off x="788669" y="1471600"/>
            <a:ext cx="5213581" cy="60000"/>
          </a:xfrm>
          <a:prstGeom prst="rect">
            <a:avLst/>
          </a:prstGeom>
          <a:solidFill>
            <a:srgbClr val="10B9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988669" y="1621600"/>
            <a:ext cx="4813581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1" i="0">
                <a:solidFill>
                  <a:srgbClr val="10B981"/>
                </a:solidFill>
                <a:latin typeface="Inter"/>
              </a:rPr>
              <a:t>Strengths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88669" y="2021600"/>
            <a:ext cx="4813581" cy="13562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300"/>
              </a:spcAft>
              <a:buFont typeface="Inter"/>
              <a:buChar char="•"/>
              <a:buClr>
                <a:srgbClr val="10B981"/>
              </a:buClr>
            </a:pPr>
            <a:r>
              <a:rPr sz="1300">
                <a:solidFill>
                  <a:srgbClr val="064E3B"/>
                </a:solidFill>
                <a:latin typeface="Inter"/>
              </a:rPr>
              <a:t>Science-based methodology</a:t>
            </a:r>
          </a:p>
          <a:p>
            <a:pPr>
              <a:spcBef>
                <a:spcPts val="600"/>
              </a:spcBef>
              <a:spcAft>
                <a:spcPts val="300"/>
              </a:spcAft>
              <a:buFont typeface="Inter"/>
              <a:buChar char="•"/>
              <a:buClr>
                <a:srgbClr val="10B981"/>
              </a:buClr>
            </a:pPr>
            <a:r>
              <a:rPr sz="1300">
                <a:solidFill>
                  <a:srgbClr val="064E3B"/>
                </a:solidFill>
                <a:latin typeface="Inter"/>
              </a:rPr>
              <a:t>Strong regulatory expertise</a:t>
            </a:r>
          </a:p>
          <a:p>
            <a:pPr>
              <a:spcBef>
                <a:spcPts val="600"/>
              </a:spcBef>
              <a:spcAft>
                <a:spcPts val="300"/>
              </a:spcAft>
              <a:buFont typeface="Inter"/>
              <a:buChar char="•"/>
              <a:buClr>
                <a:srgbClr val="10B981"/>
              </a:buClr>
            </a:pPr>
            <a:r>
              <a:rPr sz="1300">
                <a:solidFill>
                  <a:srgbClr val="064E3B"/>
                </a:solidFill>
                <a:latin typeface="Inter"/>
              </a:rPr>
              <a:t>Verified carbon credits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6189750" y="1471600"/>
            <a:ext cx="5213581" cy="2056250"/>
          </a:xfrm>
          <a:prstGeom prst="roundRect">
            <a:avLst>
              <a:gd name="adj" fmla="val 1150"/>
            </a:avLst>
          </a:prstGeom>
          <a:solidFill>
            <a:srgbClr val="F9EAD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Rectangle 9"/>
          <p:cNvSpPr/>
          <p:nvPr/>
        </p:nvSpPr>
        <p:spPr>
          <a:xfrm>
            <a:off x="6189750" y="1471600"/>
            <a:ext cx="5213581" cy="60000"/>
          </a:xfrm>
          <a:prstGeom prst="rect">
            <a:avLst/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TextBox 10"/>
          <p:cNvSpPr txBox="1"/>
          <p:nvPr/>
        </p:nvSpPr>
        <p:spPr>
          <a:xfrm>
            <a:off x="6389750" y="1621600"/>
            <a:ext cx="4813581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1" i="0">
                <a:solidFill>
                  <a:srgbClr val="D97706"/>
                </a:solidFill>
                <a:latin typeface="Inter"/>
              </a:rPr>
              <a:t>Weaknesses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389750" y="2021600"/>
            <a:ext cx="4813581" cy="13562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300"/>
              </a:spcAft>
              <a:buFont typeface="Inter"/>
              <a:buChar char="•"/>
              <a:buClr>
                <a:srgbClr val="D97706"/>
              </a:buClr>
            </a:pPr>
            <a:r>
              <a:rPr sz="1300">
                <a:solidFill>
                  <a:srgbClr val="064E3B"/>
                </a:solidFill>
                <a:latin typeface="Inter"/>
              </a:rPr>
              <a:t>Scaling measurement technology</a:t>
            </a:r>
          </a:p>
          <a:p>
            <a:pPr>
              <a:spcBef>
                <a:spcPts val="600"/>
              </a:spcBef>
              <a:spcAft>
                <a:spcPts val="300"/>
              </a:spcAft>
              <a:buFont typeface="Inter"/>
              <a:buChar char="•"/>
              <a:buClr>
                <a:srgbClr val="D97706"/>
              </a:buClr>
            </a:pPr>
            <a:r>
              <a:rPr sz="1300">
                <a:solidFill>
                  <a:srgbClr val="064E3B"/>
                </a:solidFill>
                <a:latin typeface="Inter"/>
              </a:rPr>
              <a:t>Emerging market presence</a:t>
            </a:r>
          </a:p>
          <a:p>
            <a:pPr>
              <a:spcBef>
                <a:spcPts val="600"/>
              </a:spcBef>
              <a:spcAft>
                <a:spcPts val="300"/>
              </a:spcAft>
              <a:buFont typeface="Inter"/>
              <a:buChar char="•"/>
              <a:buClr>
                <a:srgbClr val="D97706"/>
              </a:buClr>
            </a:pPr>
            <a:r>
              <a:rPr sz="1300">
                <a:solidFill>
                  <a:srgbClr val="064E3B"/>
                </a:solidFill>
                <a:latin typeface="Inter"/>
              </a:rPr>
              <a:t>Talent pipeline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788669" y="3715350"/>
            <a:ext cx="5213581" cy="2056250"/>
          </a:xfrm>
          <a:prstGeom prst="roundRect">
            <a:avLst>
              <a:gd name="adj" fmla="val 1150"/>
            </a:avLst>
          </a:prstGeom>
          <a:solidFill>
            <a:srgbClr val="D9EFE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Rectangle 13"/>
          <p:cNvSpPr/>
          <p:nvPr/>
        </p:nvSpPr>
        <p:spPr>
          <a:xfrm>
            <a:off x="788669" y="3715350"/>
            <a:ext cx="5213581" cy="60000"/>
          </a:xfrm>
          <a:prstGeom prst="rect">
            <a:avLst/>
          </a:prstGeom>
          <a:solidFill>
            <a:srgbClr val="0596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TextBox 14"/>
          <p:cNvSpPr txBox="1"/>
          <p:nvPr/>
        </p:nvSpPr>
        <p:spPr>
          <a:xfrm>
            <a:off x="988669" y="3865350"/>
            <a:ext cx="4813581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1" i="0">
                <a:solidFill>
                  <a:srgbClr val="059669"/>
                </a:solidFill>
                <a:latin typeface="Inter"/>
              </a:rPr>
              <a:t>Opportunities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988669" y="4265350"/>
            <a:ext cx="4813581" cy="13562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300"/>
              </a:spcAft>
              <a:buFont typeface="Inter"/>
              <a:buChar char="•"/>
              <a:buClr>
                <a:srgbClr val="059669"/>
              </a:buClr>
            </a:pPr>
            <a:r>
              <a:rPr sz="1300">
                <a:solidFill>
                  <a:srgbClr val="064E3B"/>
                </a:solidFill>
                <a:latin typeface="Inter"/>
              </a:rPr>
              <a:t>Mandatory ESG reporting</a:t>
            </a:r>
          </a:p>
          <a:p>
            <a:pPr>
              <a:spcBef>
                <a:spcPts val="600"/>
              </a:spcBef>
              <a:spcAft>
                <a:spcPts val="300"/>
              </a:spcAft>
              <a:buFont typeface="Inter"/>
              <a:buChar char="•"/>
              <a:buClr>
                <a:srgbClr val="059669"/>
              </a:buClr>
            </a:pPr>
            <a:r>
              <a:rPr sz="1300">
                <a:solidFill>
                  <a:srgbClr val="064E3B"/>
                </a:solidFill>
                <a:latin typeface="Inter"/>
              </a:rPr>
              <a:t>Carbon market growth</a:t>
            </a:r>
          </a:p>
          <a:p>
            <a:pPr>
              <a:spcBef>
                <a:spcPts val="600"/>
              </a:spcBef>
              <a:spcAft>
                <a:spcPts val="300"/>
              </a:spcAft>
              <a:buFont typeface="Inter"/>
              <a:buChar char="•"/>
              <a:buClr>
                <a:srgbClr val="059669"/>
              </a:buClr>
            </a:pPr>
            <a:r>
              <a:rPr sz="1300">
                <a:solidFill>
                  <a:srgbClr val="064E3B"/>
                </a:solidFill>
                <a:latin typeface="Inter"/>
              </a:rPr>
              <a:t>Green bonds demand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6189750" y="3715350"/>
            <a:ext cx="5213581" cy="2056250"/>
          </a:xfrm>
          <a:prstGeom prst="roundRect">
            <a:avLst>
              <a:gd name="adj" fmla="val 1150"/>
            </a:avLst>
          </a:prstGeom>
          <a:solidFill>
            <a:srgbClr val="EEE2D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Rectangle 17"/>
          <p:cNvSpPr/>
          <p:nvPr/>
        </p:nvSpPr>
        <p:spPr>
          <a:xfrm>
            <a:off x="6189750" y="3715350"/>
            <a:ext cx="5213581" cy="60000"/>
          </a:xfrm>
          <a:prstGeom prst="rect">
            <a:avLst/>
          </a:prstGeom>
          <a:solidFill>
            <a:srgbClr val="92400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9" name="TextBox 18"/>
          <p:cNvSpPr txBox="1"/>
          <p:nvPr/>
        </p:nvSpPr>
        <p:spPr>
          <a:xfrm>
            <a:off x="6389750" y="3865350"/>
            <a:ext cx="4813581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1" i="0">
                <a:solidFill>
                  <a:srgbClr val="92400E"/>
                </a:solidFill>
                <a:latin typeface="Inter"/>
              </a:rPr>
              <a:t>Threats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389750" y="4265350"/>
            <a:ext cx="4813581" cy="13562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300"/>
              </a:spcAft>
              <a:buFont typeface="Inter"/>
              <a:buChar char="•"/>
              <a:buClr>
                <a:srgbClr val="92400E"/>
              </a:buClr>
            </a:pPr>
            <a:r>
              <a:rPr sz="1300">
                <a:solidFill>
                  <a:srgbClr val="064E3B"/>
                </a:solidFill>
                <a:latin typeface="Inter"/>
              </a:rPr>
              <a:t>Greenwashing backlash</a:t>
            </a:r>
          </a:p>
          <a:p>
            <a:pPr>
              <a:spcBef>
                <a:spcPts val="600"/>
              </a:spcBef>
              <a:spcAft>
                <a:spcPts val="300"/>
              </a:spcAft>
              <a:buFont typeface="Inter"/>
              <a:buChar char="•"/>
              <a:buClr>
                <a:srgbClr val="92400E"/>
              </a:buClr>
            </a:pPr>
            <a:r>
              <a:rPr sz="1300">
                <a:solidFill>
                  <a:srgbClr val="064E3B"/>
                </a:solidFill>
                <a:latin typeface="Inter"/>
              </a:rPr>
              <a:t>Policy reversals</a:t>
            </a:r>
          </a:p>
          <a:p>
            <a:pPr>
              <a:spcBef>
                <a:spcPts val="600"/>
              </a:spcBef>
              <a:spcAft>
                <a:spcPts val="300"/>
              </a:spcAft>
              <a:buFont typeface="Inter"/>
              <a:buChar char="•"/>
              <a:buClr>
                <a:srgbClr val="92400E"/>
              </a:buClr>
            </a:pPr>
            <a:r>
              <a:rPr sz="1300">
                <a:solidFill>
                  <a:srgbClr val="064E3B"/>
                </a:solidFill>
                <a:latin typeface="Inter"/>
              </a:rPr>
              <a:t>Carbon credit integrity concerns</a:t>
            </a:r>
          </a:p>
        </p:txBody>
      </p:sp>
      <p:sp>
        <p:nvSpPr>
          <p:cNvPr id="21" name="Rectangle 20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TextBox 21"/>
          <p:cNvSpPr txBox="1"/>
          <p:nvPr/>
        </p:nvSpPr>
        <p:spPr>
          <a:xfrm>
            <a:off x="788669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EcoForward Group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11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CFDF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788669" y="274320"/>
            <a:ext cx="10614662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064E3B"/>
                </a:solidFill>
                <a:latin typeface="Inter"/>
              </a:rPr>
              <a:t>Strategic Matrix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788669" y="880000"/>
            <a:ext cx="500000" cy="0"/>
          </a:xfrm>
          <a:prstGeom prst="line">
            <a:avLst/>
          </a:prstGeom>
          <a:ln w="38100">
            <a:solidFill>
              <a:srgbClr val="92400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Connector 4"/>
          <p:cNvCxnSpPr/>
          <p:nvPr/>
        </p:nvCxnSpPr>
        <p:spPr>
          <a:xfrm>
            <a:off x="6356000" y="1571600"/>
            <a:ext cx="0" cy="4379200"/>
          </a:xfrm>
          <a:prstGeom prst="line">
            <a:avLst/>
          </a:prstGeom>
          <a:ln w="6350">
            <a:solidFill>
              <a:srgbClr val="D2D4D8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Connector 5"/>
          <p:cNvCxnSpPr/>
          <p:nvPr/>
        </p:nvCxnSpPr>
        <p:spPr>
          <a:xfrm>
            <a:off x="1308669" y="3761200"/>
            <a:ext cx="10094662" cy="0"/>
          </a:xfrm>
          <a:prstGeom prst="line">
            <a:avLst/>
          </a:prstGeom>
          <a:ln w="6350">
            <a:solidFill>
              <a:srgbClr val="D2D4D8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Connector 6"/>
          <p:cNvCxnSpPr/>
          <p:nvPr/>
        </p:nvCxnSpPr>
        <p:spPr>
          <a:xfrm>
            <a:off x="6156000" y="3761200"/>
            <a:ext cx="400000" cy="0"/>
          </a:xfrm>
          <a:prstGeom prst="line">
            <a:avLst/>
          </a:prstGeom>
          <a:ln w="19050">
            <a:solidFill>
              <a:srgbClr val="92400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Connector 7"/>
          <p:cNvCxnSpPr/>
          <p:nvPr/>
        </p:nvCxnSpPr>
        <p:spPr>
          <a:xfrm>
            <a:off x="6356000" y="3561200"/>
            <a:ext cx="0" cy="400000"/>
          </a:xfrm>
          <a:prstGeom prst="line">
            <a:avLst/>
          </a:prstGeom>
          <a:ln w="19050">
            <a:solidFill>
              <a:srgbClr val="92400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Connector 8"/>
          <p:cNvCxnSpPr/>
          <p:nvPr/>
        </p:nvCxnSpPr>
        <p:spPr>
          <a:xfrm>
            <a:off x="1458669" y="1671600"/>
            <a:ext cx="400000" cy="0"/>
          </a:xfrm>
          <a:prstGeom prst="line">
            <a:avLst/>
          </a:prstGeom>
          <a:ln w="19050">
            <a:solidFill>
              <a:srgbClr val="0596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458669" y="1711600"/>
            <a:ext cx="4747331" cy="32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400" b="1" i="1">
                <a:solidFill>
                  <a:srgbClr val="064E3B"/>
                </a:solidFill>
                <a:latin typeface="Inter"/>
              </a:rPr>
              <a:t>Quick Wins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458669" y="2051600"/>
            <a:ext cx="4747331" cy="16096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0" i="0">
                <a:solidFill>
                  <a:srgbClr val="6B7280"/>
                </a:solidFill>
                <a:latin typeface="Inter"/>
              </a:rPr>
              <a:t>High impact, low effort — prioritize these</a:t>
            </a:r>
          </a:p>
        </p:txBody>
      </p:sp>
      <p:cxnSp>
        <p:nvCxnSpPr>
          <p:cNvPr id="12" name="Connector 11"/>
          <p:cNvCxnSpPr/>
          <p:nvPr/>
        </p:nvCxnSpPr>
        <p:spPr>
          <a:xfrm>
            <a:off x="6506000" y="1671600"/>
            <a:ext cx="400000" cy="0"/>
          </a:xfrm>
          <a:prstGeom prst="line">
            <a:avLst/>
          </a:prstGeom>
          <a:ln w="19050">
            <a:solidFill>
              <a:srgbClr val="10B98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6506000" y="1711600"/>
            <a:ext cx="4747331" cy="32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400" b="1" i="1">
                <a:solidFill>
                  <a:srgbClr val="064E3B"/>
                </a:solidFill>
                <a:latin typeface="Inter"/>
              </a:rPr>
              <a:t>Major Projects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506000" y="2051600"/>
            <a:ext cx="4747331" cy="16096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0" i="0">
                <a:solidFill>
                  <a:srgbClr val="6B7280"/>
                </a:solidFill>
                <a:latin typeface="Inter"/>
              </a:rPr>
              <a:t>High impact, high effort — plan carefully</a:t>
            </a:r>
          </a:p>
        </p:txBody>
      </p:sp>
      <p:cxnSp>
        <p:nvCxnSpPr>
          <p:cNvPr id="15" name="Connector 14"/>
          <p:cNvCxnSpPr/>
          <p:nvPr/>
        </p:nvCxnSpPr>
        <p:spPr>
          <a:xfrm>
            <a:off x="1458669" y="3861200"/>
            <a:ext cx="400000" cy="0"/>
          </a:xfrm>
          <a:prstGeom prst="line">
            <a:avLst/>
          </a:prstGeom>
          <a:ln w="19050">
            <a:solidFill>
              <a:srgbClr val="D9770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458669" y="3901200"/>
            <a:ext cx="4747331" cy="32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400" b="1" i="1">
                <a:solidFill>
                  <a:srgbClr val="064E3B"/>
                </a:solidFill>
                <a:latin typeface="Inter"/>
              </a:rPr>
              <a:t>Fill-Ins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458669" y="4241200"/>
            <a:ext cx="4747331" cy="16096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0" i="0">
                <a:solidFill>
                  <a:srgbClr val="6B7280"/>
                </a:solidFill>
                <a:latin typeface="Inter"/>
              </a:rPr>
              <a:t>Low impact, low effort — delegate or automate</a:t>
            </a:r>
          </a:p>
        </p:txBody>
      </p:sp>
      <p:cxnSp>
        <p:nvCxnSpPr>
          <p:cNvPr id="18" name="Connector 17"/>
          <p:cNvCxnSpPr/>
          <p:nvPr/>
        </p:nvCxnSpPr>
        <p:spPr>
          <a:xfrm>
            <a:off x="6506000" y="3861200"/>
            <a:ext cx="400000" cy="0"/>
          </a:xfrm>
          <a:prstGeom prst="line">
            <a:avLst/>
          </a:prstGeom>
          <a:ln w="19050">
            <a:solidFill>
              <a:srgbClr val="7C3AE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506000" y="3901200"/>
            <a:ext cx="4747331" cy="32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400" b="1" i="1">
                <a:solidFill>
                  <a:srgbClr val="064E3B"/>
                </a:solidFill>
                <a:latin typeface="Inter"/>
              </a:rPr>
              <a:t>Thankless Tasks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506000" y="4241200"/>
            <a:ext cx="4747331" cy="16096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0" i="0">
                <a:solidFill>
                  <a:srgbClr val="6B7280"/>
                </a:solidFill>
                <a:latin typeface="Inter"/>
              </a:rPr>
              <a:t>Low impact, high effort — reconsider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88669" y="3601200"/>
            <a:ext cx="400000" cy="32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100" b="0" i="1">
                <a:solidFill>
                  <a:srgbClr val="6B7280"/>
                </a:solidFill>
                <a:latin typeface="Inter"/>
              </a:rPr>
              <a:t>Effort</a:t>
            </a:r>
          </a:p>
        </p:txBody>
      </p:sp>
      <p:cxnSp>
        <p:nvCxnSpPr>
          <p:cNvPr id="22" name="Connector 21"/>
          <p:cNvCxnSpPr/>
          <p:nvPr/>
        </p:nvCxnSpPr>
        <p:spPr>
          <a:xfrm flipV="1">
            <a:off x="1228669" y="1571600"/>
            <a:ext cx="0" cy="4379200"/>
          </a:xfrm>
          <a:prstGeom prst="line">
            <a:avLst/>
          </a:prstGeom>
          <a:ln w="6350">
            <a:solidFill>
              <a:srgbClr val="D2D4D8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308669" y="6030800"/>
            <a:ext cx="10094662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1">
                <a:solidFill>
                  <a:srgbClr val="6B7280"/>
                </a:solidFill>
                <a:latin typeface="Inter"/>
              </a:rPr>
              <a:t>Impact</a:t>
            </a:r>
          </a:p>
        </p:txBody>
      </p:sp>
      <p:cxnSp>
        <p:nvCxnSpPr>
          <p:cNvPr id="24" name="Connector 23"/>
          <p:cNvCxnSpPr/>
          <p:nvPr/>
        </p:nvCxnSpPr>
        <p:spPr>
          <a:xfrm>
            <a:off x="1308669" y="6000800"/>
            <a:ext cx="10094662" cy="0"/>
          </a:xfrm>
          <a:prstGeom prst="line">
            <a:avLst/>
          </a:prstGeom>
          <a:ln w="6350">
            <a:solidFill>
              <a:srgbClr val="D2D4D8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Connector 24"/>
          <p:cNvCxnSpPr/>
          <p:nvPr/>
        </p:nvCxnSpPr>
        <p:spPr>
          <a:xfrm>
            <a:off x="788669" y="6200800"/>
            <a:ext cx="10614662" cy="0"/>
          </a:xfrm>
          <a:prstGeom prst="line">
            <a:avLst/>
          </a:prstGeom>
          <a:ln w="6350">
            <a:solidFill>
              <a:srgbClr val="D2D4D8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7" name="TextBox 26"/>
          <p:cNvSpPr txBox="1"/>
          <p:nvPr/>
        </p:nvSpPr>
        <p:spPr>
          <a:xfrm>
            <a:off x="788669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EcoForward Group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12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CFDF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788669" y="274320"/>
            <a:ext cx="10614662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064E3B"/>
                </a:solidFill>
                <a:latin typeface="Inter"/>
              </a:rPr>
              <a:t>Synergy Analysis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788669" y="880000"/>
            <a:ext cx="500000" cy="0"/>
          </a:xfrm>
          <a:prstGeom prst="line">
            <a:avLst/>
          </a:prstGeom>
          <a:ln w="38100">
            <a:solidFill>
              <a:srgbClr val="92400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Oval 4"/>
          <p:cNvSpPr/>
          <p:nvPr/>
        </p:nvSpPr>
        <p:spPr>
          <a:xfrm>
            <a:off x="4846000" y="2123700"/>
            <a:ext cx="2500000" cy="2500000"/>
          </a:xfrm>
          <a:prstGeom prst="ellipse">
            <a:avLst/>
          </a:prstGeom>
          <a:solidFill>
            <a:srgbClr val="FFFFFF"/>
          </a:solidFill>
          <a:ln w="9525">
            <a:solidFill>
              <a:srgbClr val="B2795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TextBox 5"/>
          <p:cNvSpPr txBox="1"/>
          <p:nvPr/>
        </p:nvSpPr>
        <p:spPr>
          <a:xfrm>
            <a:off x="5496000" y="2996825"/>
            <a:ext cx="1200000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400" b="0" i="1">
                <a:solidFill>
                  <a:srgbClr val="064E3B"/>
                </a:solidFill>
                <a:latin typeface="Inter"/>
              </a:rPr>
              <a:t>Innovation</a:t>
            </a:r>
          </a:p>
        </p:txBody>
      </p:sp>
      <p:cxnSp>
        <p:nvCxnSpPr>
          <p:cNvPr id="7" name="Connector 6"/>
          <p:cNvCxnSpPr/>
          <p:nvPr/>
        </p:nvCxnSpPr>
        <p:spPr>
          <a:xfrm>
            <a:off x="5896000" y="3206825"/>
            <a:ext cx="400000" cy="0"/>
          </a:xfrm>
          <a:prstGeom prst="line">
            <a:avLst/>
          </a:prstGeom>
          <a:ln w="6350">
            <a:solidFill>
              <a:srgbClr val="92400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396000" y="3236825"/>
            <a:ext cx="15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900" b="0" i="0">
                <a:solidFill>
                  <a:srgbClr val="6B7280"/>
                </a:solidFill>
                <a:latin typeface="Inter"/>
              </a:rPr>
              <a:t>Cutting-edge technology and R&amp;D</a:t>
            </a:r>
          </a:p>
        </p:txBody>
      </p:sp>
      <p:sp>
        <p:nvSpPr>
          <p:cNvPr id="9" name="Oval 8"/>
          <p:cNvSpPr/>
          <p:nvPr/>
        </p:nvSpPr>
        <p:spPr>
          <a:xfrm>
            <a:off x="4208500" y="2948700"/>
            <a:ext cx="2500000" cy="2500000"/>
          </a:xfrm>
          <a:prstGeom prst="ellipse">
            <a:avLst/>
          </a:prstGeom>
          <a:solidFill>
            <a:srgbClr val="FFFFFF"/>
          </a:solidFill>
          <a:ln w="9525">
            <a:solidFill>
              <a:srgbClr val="50B59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TextBox 9"/>
          <p:cNvSpPr txBox="1"/>
          <p:nvPr/>
        </p:nvSpPr>
        <p:spPr>
          <a:xfrm>
            <a:off x="4507875" y="4275575"/>
            <a:ext cx="1200000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400" b="0" i="1">
                <a:solidFill>
                  <a:srgbClr val="064E3B"/>
                </a:solidFill>
                <a:latin typeface="Inter"/>
              </a:rPr>
              <a:t>Experience</a:t>
            </a:r>
          </a:p>
        </p:txBody>
      </p:sp>
      <p:cxnSp>
        <p:nvCxnSpPr>
          <p:cNvPr id="11" name="Connector 10"/>
          <p:cNvCxnSpPr/>
          <p:nvPr/>
        </p:nvCxnSpPr>
        <p:spPr>
          <a:xfrm>
            <a:off x="4907875" y="4485575"/>
            <a:ext cx="400000" cy="0"/>
          </a:xfrm>
          <a:prstGeom prst="line">
            <a:avLst/>
          </a:prstGeom>
          <a:ln w="6350">
            <a:solidFill>
              <a:srgbClr val="0596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407875" y="4515575"/>
            <a:ext cx="15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900" b="0" i="0">
                <a:solidFill>
                  <a:srgbClr val="6B7280"/>
                </a:solidFill>
                <a:latin typeface="Inter"/>
              </a:rPr>
              <a:t>Deep industry expertise and talent</a:t>
            </a:r>
          </a:p>
        </p:txBody>
      </p:sp>
      <p:sp>
        <p:nvSpPr>
          <p:cNvPr id="13" name="Oval 12"/>
          <p:cNvSpPr/>
          <p:nvPr/>
        </p:nvSpPr>
        <p:spPr>
          <a:xfrm>
            <a:off x="5483500" y="2948700"/>
            <a:ext cx="2500000" cy="2500000"/>
          </a:xfrm>
          <a:prstGeom prst="ellipse">
            <a:avLst/>
          </a:prstGeom>
          <a:solidFill>
            <a:srgbClr val="FFFFFF"/>
          </a:solidFill>
          <a:ln w="9525">
            <a:solidFill>
              <a:srgbClr val="57CEA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TextBox 13"/>
          <p:cNvSpPr txBox="1"/>
          <p:nvPr/>
        </p:nvSpPr>
        <p:spPr>
          <a:xfrm>
            <a:off x="6484125" y="4275575"/>
            <a:ext cx="1200000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400" b="0" i="1">
                <a:solidFill>
                  <a:srgbClr val="064E3B"/>
                </a:solidFill>
                <a:latin typeface="Inter"/>
              </a:rPr>
              <a:t>Trust</a:t>
            </a:r>
          </a:p>
        </p:txBody>
      </p:sp>
      <p:cxnSp>
        <p:nvCxnSpPr>
          <p:cNvPr id="15" name="Connector 14"/>
          <p:cNvCxnSpPr/>
          <p:nvPr/>
        </p:nvCxnSpPr>
        <p:spPr>
          <a:xfrm>
            <a:off x="6884125" y="4485575"/>
            <a:ext cx="400000" cy="0"/>
          </a:xfrm>
          <a:prstGeom prst="line">
            <a:avLst/>
          </a:prstGeom>
          <a:ln w="6350">
            <a:solidFill>
              <a:srgbClr val="10B98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384125" y="4515575"/>
            <a:ext cx="15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900" b="0" i="0">
                <a:solidFill>
                  <a:srgbClr val="6B7280"/>
                </a:solidFill>
                <a:latin typeface="Inter"/>
              </a:rPr>
              <a:t>Proven track record with clients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196000" y="3706200"/>
            <a:ext cx="1800000" cy="24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1">
                <a:solidFill>
                  <a:srgbClr val="92400E"/>
                </a:solidFill>
                <a:latin typeface="Inter"/>
              </a:rPr>
              <a:t>Our Competitive Advantage</a:t>
            </a:r>
          </a:p>
        </p:txBody>
      </p:sp>
      <p:sp>
        <p:nvSpPr>
          <p:cNvPr id="18" name="Rectangle 17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9" name="TextBox 18"/>
          <p:cNvSpPr txBox="1"/>
          <p:nvPr/>
        </p:nvSpPr>
        <p:spPr>
          <a:xfrm>
            <a:off x="788669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EcoForward Group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13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100000" cy="6858000"/>
          </a:xfrm>
          <a:prstGeom prst="rect">
            <a:avLst/>
          </a:prstGeom>
          <a:solidFill>
            <a:srgbClr val="92400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TextBox 3"/>
          <p:cNvSpPr txBox="1"/>
          <p:nvPr/>
        </p:nvSpPr>
        <p:spPr>
          <a:xfrm>
            <a:off x="885800" y="1200000"/>
            <a:ext cx="2000000" cy="10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8000" b="1" i="0">
                <a:solidFill>
                  <a:srgbClr val="D9E4E1"/>
                </a:solidFill>
                <a:latin typeface="Inter"/>
              </a:rPr>
              <a:t>03</a:t>
            </a:r>
          </a:p>
        </p:txBody>
      </p:sp>
      <p:cxnSp>
        <p:nvCxnSpPr>
          <p:cNvPr id="5" name="Connector 4"/>
          <p:cNvCxnSpPr/>
          <p:nvPr/>
        </p:nvCxnSpPr>
        <p:spPr>
          <a:xfrm>
            <a:off x="885800" y="2300000"/>
            <a:ext cx="500000" cy="0"/>
          </a:xfrm>
          <a:prstGeom prst="line">
            <a:avLst/>
          </a:prstGeom>
          <a:ln w="19050">
            <a:solidFill>
              <a:srgbClr val="92400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85800" y="2500000"/>
            <a:ext cx="10134600" cy="8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3400" b="1" i="0">
                <a:solidFill>
                  <a:srgbClr val="064E3B"/>
                </a:solidFill>
                <a:latin typeface="Inter"/>
              </a:rPr>
              <a:t>Process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85800" y="3400000"/>
            <a:ext cx="101346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400" b="0" i="0">
                <a:solidFill>
                  <a:srgbClr val="6B7280"/>
                </a:solidFill>
                <a:latin typeface="Inter"/>
              </a:rPr>
              <a:t>How we plan and execute</a:t>
            </a:r>
          </a:p>
        </p:txBody>
      </p:sp>
      <p:cxnSp>
        <p:nvCxnSpPr>
          <p:cNvPr id="8" name="Connector 7"/>
          <p:cNvCxnSpPr/>
          <p:nvPr/>
        </p:nvCxnSpPr>
        <p:spPr>
          <a:xfrm>
            <a:off x="885800" y="5858000"/>
            <a:ext cx="10620400" cy="0"/>
          </a:xfrm>
          <a:prstGeom prst="line">
            <a:avLst/>
          </a:prstGeom>
          <a:ln w="6350">
            <a:solidFill>
              <a:srgbClr val="E1E2E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043E2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TextBox 9"/>
          <p:cNvSpPr txBox="1"/>
          <p:nvPr/>
        </p:nvSpPr>
        <p:spPr>
          <a:xfrm>
            <a:off x="788669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82A69D"/>
                </a:solidFill>
                <a:latin typeface="Inter"/>
              </a:rPr>
              <a:t>EcoForward Group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82A69D"/>
                </a:solidFill>
                <a:latin typeface="Inter"/>
              </a:rPr>
              <a:t>14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788669" y="274320"/>
            <a:ext cx="10614662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064E3B"/>
                </a:solidFill>
                <a:latin typeface="Inter"/>
              </a:rPr>
              <a:t>Our Process</a:t>
            </a:r>
          </a:p>
        </p:txBody>
      </p:sp>
      <p:cxnSp>
        <p:nvCxnSpPr>
          <p:cNvPr id="3" name="Connector 2"/>
          <p:cNvCxnSpPr/>
          <p:nvPr/>
        </p:nvCxnSpPr>
        <p:spPr>
          <a:xfrm>
            <a:off x="788669" y="880000"/>
            <a:ext cx="500000" cy="0"/>
          </a:xfrm>
          <a:prstGeom prst="line">
            <a:avLst/>
          </a:prstGeom>
          <a:ln w="38100">
            <a:solidFill>
              <a:srgbClr val="92400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Connector 3"/>
          <p:cNvCxnSpPr/>
          <p:nvPr/>
        </p:nvCxnSpPr>
        <p:spPr>
          <a:xfrm>
            <a:off x="788669" y="1571600"/>
            <a:ext cx="10614662" cy="0"/>
          </a:xfrm>
          <a:prstGeom prst="line">
            <a:avLst/>
          </a:prstGeom>
          <a:ln w="6350">
            <a:solidFill>
              <a:srgbClr val="E1E2E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Connector 4"/>
          <p:cNvCxnSpPr/>
          <p:nvPr/>
        </p:nvCxnSpPr>
        <p:spPr>
          <a:xfrm>
            <a:off x="788669" y="1571600"/>
            <a:ext cx="500000" cy="0"/>
          </a:xfrm>
          <a:prstGeom prst="line">
            <a:avLst/>
          </a:prstGeom>
          <a:ln w="19050">
            <a:solidFill>
              <a:srgbClr val="92400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788669" y="1671600"/>
            <a:ext cx="8000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400" b="1" i="0">
                <a:solidFill>
                  <a:srgbClr val="92400E"/>
                </a:solidFill>
                <a:latin typeface="Inter"/>
              </a:rPr>
              <a:t>01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688669" y="1671600"/>
            <a:ext cx="35000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400" b="1" i="0">
                <a:solidFill>
                  <a:srgbClr val="064E3B"/>
                </a:solidFill>
                <a:latin typeface="Inter"/>
              </a:rPr>
              <a:t>Discovery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88669" y="1671600"/>
            <a:ext cx="6014662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Research &amp; analysis</a:t>
            </a:r>
          </a:p>
        </p:txBody>
      </p:sp>
      <p:cxnSp>
        <p:nvCxnSpPr>
          <p:cNvPr id="9" name="Connector 8"/>
          <p:cNvCxnSpPr/>
          <p:nvPr/>
        </p:nvCxnSpPr>
        <p:spPr>
          <a:xfrm>
            <a:off x="788669" y="2497440"/>
            <a:ext cx="10614662" cy="0"/>
          </a:xfrm>
          <a:prstGeom prst="line">
            <a:avLst/>
          </a:prstGeom>
          <a:ln w="6350">
            <a:solidFill>
              <a:srgbClr val="E1E2E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Connector 9"/>
          <p:cNvCxnSpPr/>
          <p:nvPr/>
        </p:nvCxnSpPr>
        <p:spPr>
          <a:xfrm>
            <a:off x="788669" y="2497440"/>
            <a:ext cx="500000" cy="0"/>
          </a:xfrm>
          <a:prstGeom prst="line">
            <a:avLst/>
          </a:prstGeom>
          <a:ln w="19050">
            <a:solidFill>
              <a:srgbClr val="92400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88669" y="2597440"/>
            <a:ext cx="8000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400" b="1" i="0">
                <a:solidFill>
                  <a:srgbClr val="92400E"/>
                </a:solidFill>
                <a:latin typeface="Inter"/>
              </a:rPr>
              <a:t>02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688669" y="2597440"/>
            <a:ext cx="35000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400" b="1" i="0">
                <a:solidFill>
                  <a:srgbClr val="064E3B"/>
                </a:solidFill>
                <a:latin typeface="Inter"/>
              </a:rPr>
              <a:t>Strategy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388669" y="2597440"/>
            <a:ext cx="6014662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Planning &amp; design</a:t>
            </a:r>
          </a:p>
        </p:txBody>
      </p:sp>
      <p:cxnSp>
        <p:nvCxnSpPr>
          <p:cNvPr id="14" name="Connector 13"/>
          <p:cNvCxnSpPr/>
          <p:nvPr/>
        </p:nvCxnSpPr>
        <p:spPr>
          <a:xfrm>
            <a:off x="788669" y="3423280"/>
            <a:ext cx="10614662" cy="0"/>
          </a:xfrm>
          <a:prstGeom prst="line">
            <a:avLst/>
          </a:prstGeom>
          <a:ln w="6350">
            <a:solidFill>
              <a:srgbClr val="E1E2E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Connector 14"/>
          <p:cNvCxnSpPr/>
          <p:nvPr/>
        </p:nvCxnSpPr>
        <p:spPr>
          <a:xfrm>
            <a:off x="788669" y="3423280"/>
            <a:ext cx="500000" cy="0"/>
          </a:xfrm>
          <a:prstGeom prst="line">
            <a:avLst/>
          </a:prstGeom>
          <a:ln w="19050">
            <a:solidFill>
              <a:srgbClr val="92400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788669" y="3523280"/>
            <a:ext cx="8000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400" b="1" i="0">
                <a:solidFill>
                  <a:srgbClr val="92400E"/>
                </a:solidFill>
                <a:latin typeface="Inter"/>
              </a:rPr>
              <a:t>03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688669" y="3523280"/>
            <a:ext cx="35000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400" b="1" i="0">
                <a:solidFill>
                  <a:srgbClr val="064E3B"/>
                </a:solidFill>
                <a:latin typeface="Inter"/>
              </a:rPr>
              <a:t>Develop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388669" y="3523280"/>
            <a:ext cx="6014662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Build &amp; iterate</a:t>
            </a:r>
          </a:p>
        </p:txBody>
      </p:sp>
      <p:cxnSp>
        <p:nvCxnSpPr>
          <p:cNvPr id="19" name="Connector 18"/>
          <p:cNvCxnSpPr/>
          <p:nvPr/>
        </p:nvCxnSpPr>
        <p:spPr>
          <a:xfrm>
            <a:off x="788669" y="4349120"/>
            <a:ext cx="10614662" cy="0"/>
          </a:xfrm>
          <a:prstGeom prst="line">
            <a:avLst/>
          </a:prstGeom>
          <a:ln w="6350">
            <a:solidFill>
              <a:srgbClr val="E1E2E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onnector 19"/>
          <p:cNvCxnSpPr/>
          <p:nvPr/>
        </p:nvCxnSpPr>
        <p:spPr>
          <a:xfrm>
            <a:off x="788669" y="4349120"/>
            <a:ext cx="500000" cy="0"/>
          </a:xfrm>
          <a:prstGeom prst="line">
            <a:avLst/>
          </a:prstGeom>
          <a:ln w="19050">
            <a:solidFill>
              <a:srgbClr val="92400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788669" y="4449120"/>
            <a:ext cx="8000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400" b="1" i="0">
                <a:solidFill>
                  <a:srgbClr val="92400E"/>
                </a:solidFill>
                <a:latin typeface="Inter"/>
              </a:rPr>
              <a:t>04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688669" y="4449120"/>
            <a:ext cx="35000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400" b="1" i="0">
                <a:solidFill>
                  <a:srgbClr val="064E3B"/>
                </a:solidFill>
                <a:latin typeface="Inter"/>
              </a:rPr>
              <a:t>Deploy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388669" y="4449120"/>
            <a:ext cx="6014662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Launch &amp; integrate</a:t>
            </a:r>
          </a:p>
        </p:txBody>
      </p:sp>
      <p:cxnSp>
        <p:nvCxnSpPr>
          <p:cNvPr id="24" name="Connector 23"/>
          <p:cNvCxnSpPr/>
          <p:nvPr/>
        </p:nvCxnSpPr>
        <p:spPr>
          <a:xfrm>
            <a:off x="788669" y="5274960"/>
            <a:ext cx="10614662" cy="0"/>
          </a:xfrm>
          <a:prstGeom prst="line">
            <a:avLst/>
          </a:prstGeom>
          <a:ln w="6350">
            <a:solidFill>
              <a:srgbClr val="E1E2E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Connector 24"/>
          <p:cNvCxnSpPr/>
          <p:nvPr/>
        </p:nvCxnSpPr>
        <p:spPr>
          <a:xfrm>
            <a:off x="788669" y="5274960"/>
            <a:ext cx="500000" cy="0"/>
          </a:xfrm>
          <a:prstGeom prst="line">
            <a:avLst/>
          </a:prstGeom>
          <a:ln w="19050">
            <a:solidFill>
              <a:srgbClr val="92400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788669" y="5374960"/>
            <a:ext cx="8000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400" b="1" i="0">
                <a:solidFill>
                  <a:srgbClr val="92400E"/>
                </a:solidFill>
                <a:latin typeface="Inter"/>
              </a:rPr>
              <a:t>05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688669" y="5374960"/>
            <a:ext cx="35000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400" b="1" i="0">
                <a:solidFill>
                  <a:srgbClr val="064E3B"/>
                </a:solidFill>
                <a:latin typeface="Inter"/>
              </a:rPr>
              <a:t>Optimize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388669" y="5374960"/>
            <a:ext cx="6014662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Measure &amp; improve</a:t>
            </a:r>
          </a:p>
        </p:txBody>
      </p:sp>
      <p:cxnSp>
        <p:nvCxnSpPr>
          <p:cNvPr id="29" name="Connector 28"/>
          <p:cNvCxnSpPr/>
          <p:nvPr/>
        </p:nvCxnSpPr>
        <p:spPr>
          <a:xfrm>
            <a:off x="788669" y="6100800"/>
            <a:ext cx="10614662" cy="0"/>
          </a:xfrm>
          <a:prstGeom prst="line">
            <a:avLst/>
          </a:prstGeom>
          <a:ln w="6350">
            <a:solidFill>
              <a:srgbClr val="E1E2E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1" name="TextBox 30"/>
          <p:cNvSpPr txBox="1"/>
          <p:nvPr/>
        </p:nvSpPr>
        <p:spPr>
          <a:xfrm>
            <a:off x="788669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EcoForward Group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15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CFDF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788669" y="274320"/>
            <a:ext cx="10614662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064E3B"/>
                </a:solidFill>
                <a:latin typeface="Inter"/>
              </a:rPr>
              <a:t>Continuous Improvement Cycle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788669" y="880000"/>
            <a:ext cx="500000" cy="0"/>
          </a:xfrm>
          <a:prstGeom prst="line">
            <a:avLst/>
          </a:prstGeom>
          <a:ln w="38100">
            <a:solidFill>
              <a:srgbClr val="92400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Connector 4"/>
          <p:cNvCxnSpPr/>
          <p:nvPr/>
        </p:nvCxnSpPr>
        <p:spPr>
          <a:xfrm>
            <a:off x="6096000" y="1571600"/>
            <a:ext cx="2000000" cy="2000000"/>
          </a:xfrm>
          <a:prstGeom prst="line">
            <a:avLst/>
          </a:prstGeom>
          <a:ln w="19050">
            <a:solidFill>
              <a:srgbClr val="6B728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Connector 5"/>
          <p:cNvCxnSpPr/>
          <p:nvPr/>
        </p:nvCxnSpPr>
        <p:spPr>
          <a:xfrm flipH="1">
            <a:off x="6096000" y="3571600"/>
            <a:ext cx="2000000" cy="2000000"/>
          </a:xfrm>
          <a:prstGeom prst="line">
            <a:avLst/>
          </a:prstGeom>
          <a:ln w="19050">
            <a:solidFill>
              <a:srgbClr val="6B728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Connector 6"/>
          <p:cNvCxnSpPr/>
          <p:nvPr/>
        </p:nvCxnSpPr>
        <p:spPr>
          <a:xfrm flipH="1" flipV="1">
            <a:off x="4096000" y="3571600"/>
            <a:ext cx="2000000" cy="2000000"/>
          </a:xfrm>
          <a:prstGeom prst="line">
            <a:avLst/>
          </a:prstGeom>
          <a:ln w="19050">
            <a:solidFill>
              <a:srgbClr val="6B728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Connector 7"/>
          <p:cNvCxnSpPr/>
          <p:nvPr/>
        </p:nvCxnSpPr>
        <p:spPr>
          <a:xfrm flipV="1">
            <a:off x="4096000" y="1571600"/>
            <a:ext cx="2000000" cy="2000000"/>
          </a:xfrm>
          <a:prstGeom prst="line">
            <a:avLst/>
          </a:prstGeom>
          <a:ln w="19050">
            <a:solidFill>
              <a:srgbClr val="6B728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5796000" y="3271600"/>
            <a:ext cx="600000" cy="600000"/>
          </a:xfrm>
          <a:prstGeom prst="ellipse">
            <a:avLst/>
          </a:prstGeom>
          <a:solidFill>
            <a:srgbClr val="92400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TextBox 9"/>
          <p:cNvSpPr txBox="1"/>
          <p:nvPr/>
        </p:nvSpPr>
        <p:spPr>
          <a:xfrm>
            <a:off x="5796000" y="3271600"/>
            <a:ext cx="600000" cy="6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300" b="1" i="0">
                <a:solidFill>
                  <a:srgbClr val="FFFFFF"/>
                </a:solidFill>
                <a:latin typeface="Inter"/>
              </a:rPr>
              <a:t>Core
Process</a:t>
            </a:r>
          </a:p>
        </p:txBody>
      </p:sp>
      <p:sp>
        <p:nvSpPr>
          <p:cNvPr id="11" name="Oval 10"/>
          <p:cNvSpPr/>
          <p:nvPr/>
        </p:nvSpPr>
        <p:spPr>
          <a:xfrm>
            <a:off x="5716000" y="1191600"/>
            <a:ext cx="760000" cy="760000"/>
          </a:xfrm>
          <a:prstGeom prst="ellipse">
            <a:avLst/>
          </a:prstGeom>
          <a:solidFill>
            <a:srgbClr val="0596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TextBox 11"/>
          <p:cNvSpPr txBox="1"/>
          <p:nvPr/>
        </p:nvSpPr>
        <p:spPr>
          <a:xfrm>
            <a:off x="5716000" y="1191600"/>
            <a:ext cx="760000" cy="7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600" b="1" i="0">
                <a:solidFill>
                  <a:srgbClr val="FFFFFF"/>
                </a:solidFill>
                <a:latin typeface="Inter"/>
              </a:rPr>
              <a:t>Plan</a:t>
            </a:r>
          </a:p>
        </p:txBody>
      </p:sp>
      <p:sp>
        <p:nvSpPr>
          <p:cNvPr id="13" name="Oval 12"/>
          <p:cNvSpPr/>
          <p:nvPr/>
        </p:nvSpPr>
        <p:spPr>
          <a:xfrm>
            <a:off x="7716000" y="3191600"/>
            <a:ext cx="760000" cy="760000"/>
          </a:xfrm>
          <a:prstGeom prst="ellipse">
            <a:avLst/>
          </a:prstGeom>
          <a:solidFill>
            <a:srgbClr val="10B9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TextBox 13"/>
          <p:cNvSpPr txBox="1"/>
          <p:nvPr/>
        </p:nvSpPr>
        <p:spPr>
          <a:xfrm>
            <a:off x="7716000" y="3191600"/>
            <a:ext cx="760000" cy="7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600" b="1" i="0">
                <a:solidFill>
                  <a:srgbClr val="FFFFFF"/>
                </a:solidFill>
                <a:latin typeface="Inter"/>
              </a:rPr>
              <a:t>Execute</a:t>
            </a:r>
          </a:p>
        </p:txBody>
      </p:sp>
      <p:sp>
        <p:nvSpPr>
          <p:cNvPr id="15" name="Oval 14"/>
          <p:cNvSpPr/>
          <p:nvPr/>
        </p:nvSpPr>
        <p:spPr>
          <a:xfrm>
            <a:off x="5716000" y="5191600"/>
            <a:ext cx="760000" cy="760000"/>
          </a:xfrm>
          <a:prstGeom prst="ellipse">
            <a:avLst/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TextBox 15"/>
          <p:cNvSpPr txBox="1"/>
          <p:nvPr/>
        </p:nvSpPr>
        <p:spPr>
          <a:xfrm>
            <a:off x="5716000" y="5191600"/>
            <a:ext cx="760000" cy="7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600" b="1" i="0">
                <a:solidFill>
                  <a:srgbClr val="FFFFFF"/>
                </a:solidFill>
                <a:latin typeface="Inter"/>
              </a:rPr>
              <a:t>Review</a:t>
            </a:r>
          </a:p>
        </p:txBody>
      </p:sp>
      <p:sp>
        <p:nvSpPr>
          <p:cNvPr id="17" name="Oval 16"/>
          <p:cNvSpPr/>
          <p:nvPr/>
        </p:nvSpPr>
        <p:spPr>
          <a:xfrm>
            <a:off x="3716000" y="3191600"/>
            <a:ext cx="760000" cy="760000"/>
          </a:xfrm>
          <a:prstGeom prst="ellipse">
            <a:avLst/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TextBox 17"/>
          <p:cNvSpPr txBox="1"/>
          <p:nvPr/>
        </p:nvSpPr>
        <p:spPr>
          <a:xfrm>
            <a:off x="3716000" y="3191600"/>
            <a:ext cx="760000" cy="7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600" b="1" i="0">
                <a:solidFill>
                  <a:srgbClr val="FFFFFF"/>
                </a:solidFill>
                <a:latin typeface="Inter"/>
              </a:rPr>
              <a:t>Improve</a:t>
            </a:r>
          </a:p>
        </p:txBody>
      </p:sp>
      <p:sp>
        <p:nvSpPr>
          <p:cNvPr id="19" name="Rectangle 18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0" name="TextBox 19"/>
          <p:cNvSpPr txBox="1"/>
          <p:nvPr/>
        </p:nvSpPr>
        <p:spPr>
          <a:xfrm>
            <a:off x="788669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EcoForward Group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16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788669" y="274320"/>
            <a:ext cx="10614662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064E3B"/>
                </a:solidFill>
                <a:latin typeface="Inter"/>
              </a:rPr>
              <a:t>Strategic Roadmap</a:t>
            </a:r>
          </a:p>
        </p:txBody>
      </p:sp>
      <p:cxnSp>
        <p:nvCxnSpPr>
          <p:cNvPr id="3" name="Connector 2"/>
          <p:cNvCxnSpPr/>
          <p:nvPr/>
        </p:nvCxnSpPr>
        <p:spPr>
          <a:xfrm>
            <a:off x="788669" y="880000"/>
            <a:ext cx="500000" cy="0"/>
          </a:xfrm>
          <a:prstGeom prst="line">
            <a:avLst/>
          </a:prstGeom>
          <a:ln w="38100">
            <a:solidFill>
              <a:srgbClr val="92400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Connector 3"/>
          <p:cNvCxnSpPr/>
          <p:nvPr/>
        </p:nvCxnSpPr>
        <p:spPr>
          <a:xfrm>
            <a:off x="788669" y="1571600"/>
            <a:ext cx="10614662" cy="0"/>
          </a:xfrm>
          <a:prstGeom prst="line">
            <a:avLst/>
          </a:prstGeom>
          <a:ln w="6350">
            <a:solidFill>
              <a:srgbClr val="E1E2E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Connector 4"/>
          <p:cNvCxnSpPr/>
          <p:nvPr/>
        </p:nvCxnSpPr>
        <p:spPr>
          <a:xfrm>
            <a:off x="2138669" y="1571600"/>
            <a:ext cx="100000" cy="0"/>
          </a:xfrm>
          <a:prstGeom prst="line">
            <a:avLst/>
          </a:prstGeom>
          <a:ln w="25400">
            <a:solidFill>
              <a:srgbClr val="92400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788669" y="1671600"/>
            <a:ext cx="12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100" b="1" i="0">
                <a:solidFill>
                  <a:srgbClr val="92400E"/>
                </a:solidFill>
                <a:latin typeface="Inter"/>
              </a:rPr>
              <a:t>Q1 2026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488669" y="1671600"/>
            <a:ext cx="8914662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400" b="1" i="0">
                <a:solidFill>
                  <a:srgbClr val="064E3B"/>
                </a:solidFill>
                <a:latin typeface="Inter"/>
              </a:rPr>
              <a:t>Foundation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488669" y="2051600"/>
            <a:ext cx="8914662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Core platform launch
and team expansion</a:t>
            </a:r>
          </a:p>
        </p:txBody>
      </p:sp>
      <p:cxnSp>
        <p:nvCxnSpPr>
          <p:cNvPr id="9" name="Connector 8"/>
          <p:cNvCxnSpPr/>
          <p:nvPr/>
        </p:nvCxnSpPr>
        <p:spPr>
          <a:xfrm>
            <a:off x="788669" y="2497440"/>
            <a:ext cx="10614662" cy="0"/>
          </a:xfrm>
          <a:prstGeom prst="line">
            <a:avLst/>
          </a:prstGeom>
          <a:ln w="6350">
            <a:solidFill>
              <a:srgbClr val="E1E2E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Connector 9"/>
          <p:cNvCxnSpPr/>
          <p:nvPr/>
        </p:nvCxnSpPr>
        <p:spPr>
          <a:xfrm>
            <a:off x="2138669" y="2497440"/>
            <a:ext cx="100000" cy="0"/>
          </a:xfrm>
          <a:prstGeom prst="line">
            <a:avLst/>
          </a:prstGeom>
          <a:ln w="25400">
            <a:solidFill>
              <a:srgbClr val="92400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88669" y="2597440"/>
            <a:ext cx="12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100" b="1" i="0">
                <a:solidFill>
                  <a:srgbClr val="92400E"/>
                </a:solidFill>
                <a:latin typeface="Inter"/>
              </a:rPr>
              <a:t>Q2 2026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488669" y="2597440"/>
            <a:ext cx="8914662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400" b="1" i="0">
                <a:solidFill>
                  <a:srgbClr val="064E3B"/>
                </a:solidFill>
                <a:latin typeface="Inter"/>
              </a:rPr>
              <a:t>Growth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488669" y="2977440"/>
            <a:ext cx="8914662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Market entry into
3 new regions</a:t>
            </a:r>
          </a:p>
        </p:txBody>
      </p:sp>
      <p:cxnSp>
        <p:nvCxnSpPr>
          <p:cNvPr id="14" name="Connector 13"/>
          <p:cNvCxnSpPr/>
          <p:nvPr/>
        </p:nvCxnSpPr>
        <p:spPr>
          <a:xfrm>
            <a:off x="788669" y="3423280"/>
            <a:ext cx="10614662" cy="0"/>
          </a:xfrm>
          <a:prstGeom prst="line">
            <a:avLst/>
          </a:prstGeom>
          <a:ln w="6350">
            <a:solidFill>
              <a:srgbClr val="E1E2E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Connector 14"/>
          <p:cNvCxnSpPr/>
          <p:nvPr/>
        </p:nvCxnSpPr>
        <p:spPr>
          <a:xfrm>
            <a:off x="2138669" y="3423280"/>
            <a:ext cx="100000" cy="0"/>
          </a:xfrm>
          <a:prstGeom prst="line">
            <a:avLst/>
          </a:prstGeom>
          <a:ln w="25400">
            <a:solidFill>
              <a:srgbClr val="92400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788669" y="3523280"/>
            <a:ext cx="12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100" b="1" i="0">
                <a:solidFill>
                  <a:srgbClr val="92400E"/>
                </a:solidFill>
                <a:latin typeface="Inter"/>
              </a:rPr>
              <a:t>Q3 2026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488669" y="3523280"/>
            <a:ext cx="8914662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400" b="1" i="0">
                <a:solidFill>
                  <a:srgbClr val="064E3B"/>
                </a:solidFill>
                <a:latin typeface="Inter"/>
              </a:rPr>
              <a:t>Scale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488669" y="3903280"/>
            <a:ext cx="8914662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Enterprise features
and partnerships</a:t>
            </a:r>
          </a:p>
        </p:txBody>
      </p:sp>
      <p:cxnSp>
        <p:nvCxnSpPr>
          <p:cNvPr id="19" name="Connector 18"/>
          <p:cNvCxnSpPr/>
          <p:nvPr/>
        </p:nvCxnSpPr>
        <p:spPr>
          <a:xfrm>
            <a:off x="788669" y="4349120"/>
            <a:ext cx="10614662" cy="0"/>
          </a:xfrm>
          <a:prstGeom prst="line">
            <a:avLst/>
          </a:prstGeom>
          <a:ln w="6350">
            <a:solidFill>
              <a:srgbClr val="E1E2E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onnector 19"/>
          <p:cNvCxnSpPr/>
          <p:nvPr/>
        </p:nvCxnSpPr>
        <p:spPr>
          <a:xfrm>
            <a:off x="2138669" y="4349120"/>
            <a:ext cx="100000" cy="0"/>
          </a:xfrm>
          <a:prstGeom prst="line">
            <a:avLst/>
          </a:prstGeom>
          <a:ln w="25400">
            <a:solidFill>
              <a:srgbClr val="92400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788669" y="4449120"/>
            <a:ext cx="12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100" b="1" i="0">
                <a:solidFill>
                  <a:srgbClr val="92400E"/>
                </a:solidFill>
                <a:latin typeface="Inter"/>
              </a:rPr>
              <a:t>Q4 2026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488669" y="4449120"/>
            <a:ext cx="8914662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400" b="1" i="0">
                <a:solidFill>
                  <a:srgbClr val="064E3B"/>
                </a:solidFill>
                <a:latin typeface="Inter"/>
              </a:rPr>
              <a:t>Optimize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488669" y="4829120"/>
            <a:ext cx="8914662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Process refinement
and cost reduction</a:t>
            </a:r>
          </a:p>
        </p:txBody>
      </p:sp>
      <p:cxnSp>
        <p:nvCxnSpPr>
          <p:cNvPr id="24" name="Connector 23"/>
          <p:cNvCxnSpPr/>
          <p:nvPr/>
        </p:nvCxnSpPr>
        <p:spPr>
          <a:xfrm>
            <a:off x="788669" y="5274960"/>
            <a:ext cx="10614662" cy="0"/>
          </a:xfrm>
          <a:prstGeom prst="line">
            <a:avLst/>
          </a:prstGeom>
          <a:ln w="6350">
            <a:solidFill>
              <a:srgbClr val="E1E2E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Connector 24"/>
          <p:cNvCxnSpPr/>
          <p:nvPr/>
        </p:nvCxnSpPr>
        <p:spPr>
          <a:xfrm>
            <a:off x="2138669" y="5274960"/>
            <a:ext cx="100000" cy="0"/>
          </a:xfrm>
          <a:prstGeom prst="line">
            <a:avLst/>
          </a:prstGeom>
          <a:ln w="25400">
            <a:solidFill>
              <a:srgbClr val="92400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788669" y="5374960"/>
            <a:ext cx="12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100" b="1" i="0">
                <a:solidFill>
                  <a:srgbClr val="92400E"/>
                </a:solidFill>
                <a:latin typeface="Inter"/>
              </a:rPr>
              <a:t>Q1 2027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488669" y="5374960"/>
            <a:ext cx="8914662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400" b="1" i="0">
                <a:solidFill>
                  <a:srgbClr val="064E3B"/>
                </a:solidFill>
                <a:latin typeface="Inter"/>
              </a:rPr>
              <a:t>Expand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2488669" y="5754960"/>
            <a:ext cx="8914662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International rollout
and M&amp;A targets</a:t>
            </a:r>
          </a:p>
        </p:txBody>
      </p:sp>
      <p:cxnSp>
        <p:nvCxnSpPr>
          <p:cNvPr id="29" name="Connector 28"/>
          <p:cNvCxnSpPr/>
          <p:nvPr/>
        </p:nvCxnSpPr>
        <p:spPr>
          <a:xfrm>
            <a:off x="2188669" y="1571600"/>
            <a:ext cx="0" cy="3703360"/>
          </a:xfrm>
          <a:prstGeom prst="line">
            <a:avLst/>
          </a:prstGeom>
          <a:ln w="9525">
            <a:solidFill>
              <a:srgbClr val="C3C6C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Connector 29"/>
          <p:cNvCxnSpPr/>
          <p:nvPr/>
        </p:nvCxnSpPr>
        <p:spPr>
          <a:xfrm>
            <a:off x="788669" y="6100800"/>
            <a:ext cx="10614662" cy="0"/>
          </a:xfrm>
          <a:prstGeom prst="line">
            <a:avLst/>
          </a:prstGeom>
          <a:ln w="6350">
            <a:solidFill>
              <a:srgbClr val="E1E2E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2" name="TextBox 31"/>
          <p:cNvSpPr txBox="1"/>
          <p:nvPr/>
        </p:nvSpPr>
        <p:spPr>
          <a:xfrm>
            <a:off x="788669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EcoForward Group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17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788669" y="274320"/>
            <a:ext cx="10614662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064E3B"/>
                </a:solidFill>
                <a:latin typeface="Inter"/>
              </a:rPr>
              <a:t>Conversion Funnel</a:t>
            </a:r>
          </a:p>
        </p:txBody>
      </p:sp>
      <p:cxnSp>
        <p:nvCxnSpPr>
          <p:cNvPr id="3" name="Connector 2"/>
          <p:cNvCxnSpPr/>
          <p:nvPr/>
        </p:nvCxnSpPr>
        <p:spPr>
          <a:xfrm>
            <a:off x="788669" y="880000"/>
            <a:ext cx="500000" cy="0"/>
          </a:xfrm>
          <a:prstGeom prst="line">
            <a:avLst/>
          </a:prstGeom>
          <a:ln w="38100">
            <a:solidFill>
              <a:srgbClr val="92400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Connector 3"/>
          <p:cNvCxnSpPr/>
          <p:nvPr/>
        </p:nvCxnSpPr>
        <p:spPr>
          <a:xfrm>
            <a:off x="788669" y="1571600"/>
            <a:ext cx="10614662" cy="0"/>
          </a:xfrm>
          <a:prstGeom prst="line">
            <a:avLst/>
          </a:prstGeom>
          <a:ln w="6350">
            <a:solidFill>
              <a:srgbClr val="E1E2E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Connector 4"/>
          <p:cNvCxnSpPr/>
          <p:nvPr/>
        </p:nvCxnSpPr>
        <p:spPr>
          <a:xfrm>
            <a:off x="788669" y="1571600"/>
            <a:ext cx="400000" cy="0"/>
          </a:xfrm>
          <a:prstGeom prst="line">
            <a:avLst/>
          </a:prstGeom>
          <a:ln w="19050">
            <a:solidFill>
              <a:srgbClr val="92400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788669" y="1671600"/>
            <a:ext cx="6000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92400E"/>
                </a:solidFill>
                <a:latin typeface="Inter"/>
              </a:rPr>
              <a:t>01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488669" y="1671600"/>
            <a:ext cx="28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500" b="1" i="0">
                <a:solidFill>
                  <a:srgbClr val="064E3B"/>
                </a:solidFill>
                <a:latin typeface="Inter"/>
              </a:rPr>
              <a:t>Awareness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488669" y="1671600"/>
            <a:ext cx="15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000" b="1" i="0">
                <a:solidFill>
                  <a:srgbClr val="92400E"/>
                </a:solidFill>
                <a:latin typeface="Inter"/>
              </a:rPr>
              <a:t>10,000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188669" y="1691600"/>
            <a:ext cx="5214662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6B7280"/>
                </a:solidFill>
                <a:latin typeface="Inter"/>
              </a:rPr>
              <a:t>Total market reach</a:t>
            </a:r>
          </a:p>
        </p:txBody>
      </p:sp>
      <p:cxnSp>
        <p:nvCxnSpPr>
          <p:cNvPr id="10" name="Connector 9"/>
          <p:cNvCxnSpPr/>
          <p:nvPr/>
        </p:nvCxnSpPr>
        <p:spPr>
          <a:xfrm>
            <a:off x="788669" y="2497440"/>
            <a:ext cx="10614662" cy="0"/>
          </a:xfrm>
          <a:prstGeom prst="line">
            <a:avLst/>
          </a:prstGeom>
          <a:ln w="6350">
            <a:solidFill>
              <a:srgbClr val="E1E2E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onnector 10"/>
          <p:cNvCxnSpPr/>
          <p:nvPr/>
        </p:nvCxnSpPr>
        <p:spPr>
          <a:xfrm>
            <a:off x="788669" y="2497440"/>
            <a:ext cx="400000" cy="0"/>
          </a:xfrm>
          <a:prstGeom prst="line">
            <a:avLst/>
          </a:prstGeom>
          <a:ln w="19050">
            <a:solidFill>
              <a:srgbClr val="92400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88669" y="2597440"/>
            <a:ext cx="6000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92400E"/>
                </a:solidFill>
                <a:latin typeface="Inter"/>
              </a:rPr>
              <a:t>02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488669" y="2597440"/>
            <a:ext cx="28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500" b="1" i="0">
                <a:solidFill>
                  <a:srgbClr val="064E3B"/>
                </a:solidFill>
                <a:latin typeface="Inter"/>
              </a:rPr>
              <a:t>Interest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488669" y="2597440"/>
            <a:ext cx="15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000" b="1" i="0">
                <a:solidFill>
                  <a:srgbClr val="92400E"/>
                </a:solidFill>
                <a:latin typeface="Inter"/>
              </a:rPr>
              <a:t>5,200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188669" y="2617440"/>
            <a:ext cx="5214662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6B7280"/>
                </a:solidFill>
                <a:latin typeface="Inter"/>
              </a:rPr>
              <a:t>Engaged prospects</a:t>
            </a:r>
          </a:p>
        </p:txBody>
      </p:sp>
      <p:cxnSp>
        <p:nvCxnSpPr>
          <p:cNvPr id="16" name="Connector 15"/>
          <p:cNvCxnSpPr/>
          <p:nvPr/>
        </p:nvCxnSpPr>
        <p:spPr>
          <a:xfrm>
            <a:off x="788669" y="3423280"/>
            <a:ext cx="10614662" cy="0"/>
          </a:xfrm>
          <a:prstGeom prst="line">
            <a:avLst/>
          </a:prstGeom>
          <a:ln w="6350">
            <a:solidFill>
              <a:srgbClr val="E1E2E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onnector 16"/>
          <p:cNvCxnSpPr/>
          <p:nvPr/>
        </p:nvCxnSpPr>
        <p:spPr>
          <a:xfrm>
            <a:off x="788669" y="3423280"/>
            <a:ext cx="400000" cy="0"/>
          </a:xfrm>
          <a:prstGeom prst="line">
            <a:avLst/>
          </a:prstGeom>
          <a:ln w="19050">
            <a:solidFill>
              <a:srgbClr val="92400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788669" y="3523280"/>
            <a:ext cx="6000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92400E"/>
                </a:solidFill>
                <a:latin typeface="Inter"/>
              </a:rPr>
              <a:t>03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488669" y="3523280"/>
            <a:ext cx="28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500" b="1" i="0">
                <a:solidFill>
                  <a:srgbClr val="064E3B"/>
                </a:solidFill>
                <a:latin typeface="Inter"/>
              </a:rPr>
              <a:t>Consideration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488669" y="3523280"/>
            <a:ext cx="15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000" b="1" i="0">
                <a:solidFill>
                  <a:srgbClr val="92400E"/>
                </a:solidFill>
                <a:latin typeface="Inter"/>
              </a:rPr>
              <a:t>2,800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188669" y="3543280"/>
            <a:ext cx="5214662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6B7280"/>
                </a:solidFill>
                <a:latin typeface="Inter"/>
              </a:rPr>
              <a:t>Qualified leads</a:t>
            </a:r>
          </a:p>
        </p:txBody>
      </p:sp>
      <p:cxnSp>
        <p:nvCxnSpPr>
          <p:cNvPr id="22" name="Connector 21"/>
          <p:cNvCxnSpPr/>
          <p:nvPr/>
        </p:nvCxnSpPr>
        <p:spPr>
          <a:xfrm>
            <a:off x="788669" y="4349120"/>
            <a:ext cx="10614662" cy="0"/>
          </a:xfrm>
          <a:prstGeom prst="line">
            <a:avLst/>
          </a:prstGeom>
          <a:ln w="6350">
            <a:solidFill>
              <a:srgbClr val="E1E2E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Connector 22"/>
          <p:cNvCxnSpPr/>
          <p:nvPr/>
        </p:nvCxnSpPr>
        <p:spPr>
          <a:xfrm>
            <a:off x="788669" y="4349120"/>
            <a:ext cx="400000" cy="0"/>
          </a:xfrm>
          <a:prstGeom prst="line">
            <a:avLst/>
          </a:prstGeom>
          <a:ln w="19050">
            <a:solidFill>
              <a:srgbClr val="92400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788669" y="4449120"/>
            <a:ext cx="6000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92400E"/>
                </a:solidFill>
                <a:latin typeface="Inter"/>
              </a:rPr>
              <a:t>04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488669" y="4449120"/>
            <a:ext cx="28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500" b="1" i="0">
                <a:solidFill>
                  <a:srgbClr val="064E3B"/>
                </a:solidFill>
                <a:latin typeface="Inter"/>
              </a:rPr>
              <a:t>Intent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488669" y="4449120"/>
            <a:ext cx="15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000" b="1" i="0">
                <a:solidFill>
                  <a:srgbClr val="92400E"/>
                </a:solidFill>
                <a:latin typeface="Inter"/>
              </a:rPr>
              <a:t>1,400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188669" y="4469120"/>
            <a:ext cx="5214662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6B7280"/>
                </a:solidFill>
                <a:latin typeface="Inter"/>
              </a:rPr>
              <a:t>Sales pipeline</a:t>
            </a:r>
          </a:p>
        </p:txBody>
      </p:sp>
      <p:cxnSp>
        <p:nvCxnSpPr>
          <p:cNvPr id="28" name="Connector 27"/>
          <p:cNvCxnSpPr/>
          <p:nvPr/>
        </p:nvCxnSpPr>
        <p:spPr>
          <a:xfrm>
            <a:off x="788669" y="5274960"/>
            <a:ext cx="10614662" cy="0"/>
          </a:xfrm>
          <a:prstGeom prst="line">
            <a:avLst/>
          </a:prstGeom>
          <a:ln w="6350">
            <a:solidFill>
              <a:srgbClr val="E1E2E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Connector 28"/>
          <p:cNvCxnSpPr/>
          <p:nvPr/>
        </p:nvCxnSpPr>
        <p:spPr>
          <a:xfrm>
            <a:off x="788669" y="5274960"/>
            <a:ext cx="400000" cy="0"/>
          </a:xfrm>
          <a:prstGeom prst="line">
            <a:avLst/>
          </a:prstGeom>
          <a:ln w="19050">
            <a:solidFill>
              <a:srgbClr val="92400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788669" y="5374960"/>
            <a:ext cx="6000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92400E"/>
                </a:solidFill>
                <a:latin typeface="Inter"/>
              </a:rPr>
              <a:t>05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488669" y="5374960"/>
            <a:ext cx="28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500" b="1" i="0">
                <a:solidFill>
                  <a:srgbClr val="064E3B"/>
                </a:solidFill>
                <a:latin typeface="Inter"/>
              </a:rPr>
              <a:t>Purchase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488669" y="5374960"/>
            <a:ext cx="15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000" b="1" i="0">
                <a:solidFill>
                  <a:srgbClr val="92400E"/>
                </a:solidFill>
                <a:latin typeface="Inter"/>
              </a:rPr>
              <a:t>680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6188669" y="5394960"/>
            <a:ext cx="5214662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6B7280"/>
                </a:solidFill>
                <a:latin typeface="Inter"/>
              </a:rPr>
              <a:t>Converted customers</a:t>
            </a:r>
          </a:p>
        </p:txBody>
      </p:sp>
      <p:cxnSp>
        <p:nvCxnSpPr>
          <p:cNvPr id="34" name="Connector 33"/>
          <p:cNvCxnSpPr/>
          <p:nvPr/>
        </p:nvCxnSpPr>
        <p:spPr>
          <a:xfrm>
            <a:off x="788669" y="6100800"/>
            <a:ext cx="10614662" cy="0"/>
          </a:xfrm>
          <a:prstGeom prst="line">
            <a:avLst/>
          </a:prstGeom>
          <a:ln w="6350">
            <a:solidFill>
              <a:srgbClr val="E1E2E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6" name="TextBox 35"/>
          <p:cNvSpPr txBox="1"/>
          <p:nvPr/>
        </p:nvSpPr>
        <p:spPr>
          <a:xfrm>
            <a:off x="788669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EcoForward Group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18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CFDF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788669" y="274320"/>
            <a:ext cx="10614662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064E3B"/>
                </a:solidFill>
                <a:latin typeface="Inter"/>
              </a:rPr>
              <a:t>Strategic Hierarchy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788669" y="880000"/>
            <a:ext cx="500000" cy="0"/>
          </a:xfrm>
          <a:prstGeom prst="line">
            <a:avLst/>
          </a:prstGeom>
          <a:ln w="38100">
            <a:solidFill>
              <a:srgbClr val="92400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Connector 4"/>
          <p:cNvCxnSpPr/>
          <p:nvPr/>
        </p:nvCxnSpPr>
        <p:spPr>
          <a:xfrm>
            <a:off x="788669" y="1571600"/>
            <a:ext cx="2653665" cy="0"/>
          </a:xfrm>
          <a:prstGeom prst="line">
            <a:avLst/>
          </a:prstGeom>
          <a:ln w="6350">
            <a:solidFill>
              <a:srgbClr val="E1E2E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Connector 5"/>
          <p:cNvCxnSpPr/>
          <p:nvPr/>
        </p:nvCxnSpPr>
        <p:spPr>
          <a:xfrm>
            <a:off x="788669" y="1571600"/>
            <a:ext cx="500000" cy="0"/>
          </a:xfrm>
          <a:prstGeom prst="line">
            <a:avLst/>
          </a:prstGeom>
          <a:ln w="19050">
            <a:solidFill>
              <a:srgbClr val="92400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788669" y="1631600"/>
            <a:ext cx="4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200" b="1" i="1">
                <a:solidFill>
                  <a:srgbClr val="92400E"/>
                </a:solidFill>
                <a:latin typeface="Inter"/>
              </a:rPr>
              <a:t>1.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238669" y="1631600"/>
            <a:ext cx="1061466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400" b="1" i="0">
                <a:solidFill>
                  <a:srgbClr val="064E3B"/>
                </a:solidFill>
                <a:latin typeface="Inter"/>
              </a:rPr>
              <a:t>Vision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400135" y="1631600"/>
            <a:ext cx="1042199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Long-term aspirational goal</a:t>
            </a:r>
          </a:p>
        </p:txBody>
      </p:sp>
      <p:cxnSp>
        <p:nvCxnSpPr>
          <p:cNvPr id="10" name="Connector 9"/>
          <p:cNvCxnSpPr/>
          <p:nvPr/>
        </p:nvCxnSpPr>
        <p:spPr>
          <a:xfrm>
            <a:off x="788669" y="2497440"/>
            <a:ext cx="4643914" cy="0"/>
          </a:xfrm>
          <a:prstGeom prst="line">
            <a:avLst/>
          </a:prstGeom>
          <a:ln w="6350">
            <a:solidFill>
              <a:srgbClr val="E1E2E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onnector 10"/>
          <p:cNvCxnSpPr/>
          <p:nvPr/>
        </p:nvCxnSpPr>
        <p:spPr>
          <a:xfrm>
            <a:off x="788669" y="2497440"/>
            <a:ext cx="500000" cy="0"/>
          </a:xfrm>
          <a:prstGeom prst="line">
            <a:avLst/>
          </a:prstGeom>
          <a:ln w="19050">
            <a:solidFill>
              <a:srgbClr val="92400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88669" y="2557440"/>
            <a:ext cx="4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200" b="1" i="1">
                <a:solidFill>
                  <a:srgbClr val="92400E"/>
                </a:solidFill>
                <a:latin typeface="Inter"/>
              </a:rPr>
              <a:t>2.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238669" y="2557440"/>
            <a:ext cx="1857565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400" b="1" i="0">
                <a:solidFill>
                  <a:srgbClr val="064E3B"/>
                </a:solidFill>
                <a:latin typeface="Inter"/>
              </a:rPr>
              <a:t>Strategy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196234" y="2557440"/>
            <a:ext cx="2236349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Multi-year plan to achieve vision</a:t>
            </a:r>
          </a:p>
        </p:txBody>
      </p:sp>
      <p:cxnSp>
        <p:nvCxnSpPr>
          <p:cNvPr id="15" name="Connector 14"/>
          <p:cNvCxnSpPr/>
          <p:nvPr/>
        </p:nvCxnSpPr>
        <p:spPr>
          <a:xfrm>
            <a:off x="788669" y="3423280"/>
            <a:ext cx="6634163" cy="0"/>
          </a:xfrm>
          <a:prstGeom prst="line">
            <a:avLst/>
          </a:prstGeom>
          <a:ln w="6350">
            <a:solidFill>
              <a:srgbClr val="E1E2E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Connector 15"/>
          <p:cNvCxnSpPr/>
          <p:nvPr/>
        </p:nvCxnSpPr>
        <p:spPr>
          <a:xfrm>
            <a:off x="788669" y="3423280"/>
            <a:ext cx="500000" cy="0"/>
          </a:xfrm>
          <a:prstGeom prst="line">
            <a:avLst/>
          </a:prstGeom>
          <a:ln w="19050">
            <a:solidFill>
              <a:srgbClr val="92400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788669" y="3483280"/>
            <a:ext cx="4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200" b="1" i="1">
                <a:solidFill>
                  <a:srgbClr val="92400E"/>
                </a:solidFill>
                <a:latin typeface="Inter"/>
              </a:rPr>
              <a:t>3.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238669" y="3483280"/>
            <a:ext cx="2653665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400" b="1" i="0">
                <a:solidFill>
                  <a:srgbClr val="064E3B"/>
                </a:solidFill>
                <a:latin typeface="Inter"/>
              </a:rPr>
              <a:t>Objectives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992334" y="3483280"/>
            <a:ext cx="3430498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Measurable annual targets</a:t>
            </a:r>
          </a:p>
        </p:txBody>
      </p:sp>
      <p:cxnSp>
        <p:nvCxnSpPr>
          <p:cNvPr id="20" name="Connector 19"/>
          <p:cNvCxnSpPr/>
          <p:nvPr/>
        </p:nvCxnSpPr>
        <p:spPr>
          <a:xfrm>
            <a:off x="788669" y="4349120"/>
            <a:ext cx="8624412" cy="0"/>
          </a:xfrm>
          <a:prstGeom prst="line">
            <a:avLst/>
          </a:prstGeom>
          <a:ln w="6350">
            <a:solidFill>
              <a:srgbClr val="E1E2E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Connector 20"/>
          <p:cNvCxnSpPr/>
          <p:nvPr/>
        </p:nvCxnSpPr>
        <p:spPr>
          <a:xfrm>
            <a:off x="788669" y="4349120"/>
            <a:ext cx="500000" cy="0"/>
          </a:xfrm>
          <a:prstGeom prst="line">
            <a:avLst/>
          </a:prstGeom>
          <a:ln w="19050">
            <a:solidFill>
              <a:srgbClr val="92400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788669" y="4409120"/>
            <a:ext cx="4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200" b="1" i="1">
                <a:solidFill>
                  <a:srgbClr val="92400E"/>
                </a:solidFill>
                <a:latin typeface="Inter"/>
              </a:rPr>
              <a:t>4.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238669" y="4409120"/>
            <a:ext cx="3449764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400" b="1" i="0">
                <a:solidFill>
                  <a:srgbClr val="064E3B"/>
                </a:solidFill>
                <a:latin typeface="Inter"/>
              </a:rPr>
              <a:t>Tactics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788433" y="4409120"/>
            <a:ext cx="4624648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Quarterly action plans</a:t>
            </a:r>
          </a:p>
        </p:txBody>
      </p:sp>
      <p:cxnSp>
        <p:nvCxnSpPr>
          <p:cNvPr id="25" name="Connector 24"/>
          <p:cNvCxnSpPr/>
          <p:nvPr/>
        </p:nvCxnSpPr>
        <p:spPr>
          <a:xfrm>
            <a:off x="788669" y="5274960"/>
            <a:ext cx="10614662" cy="0"/>
          </a:xfrm>
          <a:prstGeom prst="line">
            <a:avLst/>
          </a:prstGeom>
          <a:ln w="6350">
            <a:solidFill>
              <a:srgbClr val="E1E2E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Connector 25"/>
          <p:cNvCxnSpPr/>
          <p:nvPr/>
        </p:nvCxnSpPr>
        <p:spPr>
          <a:xfrm>
            <a:off x="788669" y="5274960"/>
            <a:ext cx="500000" cy="0"/>
          </a:xfrm>
          <a:prstGeom prst="line">
            <a:avLst/>
          </a:prstGeom>
          <a:ln w="19050">
            <a:solidFill>
              <a:srgbClr val="92400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788669" y="5334960"/>
            <a:ext cx="4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200" b="1" i="1">
                <a:solidFill>
                  <a:srgbClr val="92400E"/>
                </a:solidFill>
                <a:latin typeface="Inter"/>
              </a:rPr>
              <a:t>5.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238669" y="5334960"/>
            <a:ext cx="4245864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400" b="1" i="0">
                <a:solidFill>
                  <a:srgbClr val="064E3B"/>
                </a:solidFill>
                <a:latin typeface="Inter"/>
              </a:rPr>
              <a:t>Operations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584533" y="5334960"/>
            <a:ext cx="5818798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Daily execution and processes</a:t>
            </a:r>
          </a:p>
        </p:txBody>
      </p:sp>
      <p:cxnSp>
        <p:nvCxnSpPr>
          <p:cNvPr id="30" name="Connector 29"/>
          <p:cNvCxnSpPr/>
          <p:nvPr/>
        </p:nvCxnSpPr>
        <p:spPr>
          <a:xfrm>
            <a:off x="788669" y="6200800"/>
            <a:ext cx="10614662" cy="0"/>
          </a:xfrm>
          <a:prstGeom prst="line">
            <a:avLst/>
          </a:prstGeom>
          <a:ln w="6350">
            <a:solidFill>
              <a:srgbClr val="E1E2E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2" name="TextBox 31"/>
          <p:cNvSpPr txBox="1"/>
          <p:nvPr/>
        </p:nvSpPr>
        <p:spPr>
          <a:xfrm>
            <a:off x="788669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EcoForward Group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19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CFDF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788669" y="274320"/>
            <a:ext cx="10614662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064E3B"/>
                </a:solidFill>
                <a:latin typeface="Inter"/>
              </a:rPr>
              <a:t>Agenda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788669" y="880000"/>
            <a:ext cx="500000" cy="0"/>
          </a:xfrm>
          <a:prstGeom prst="line">
            <a:avLst/>
          </a:prstGeom>
          <a:ln w="38100">
            <a:solidFill>
              <a:srgbClr val="92400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Oval 4"/>
          <p:cNvSpPr/>
          <p:nvPr/>
        </p:nvSpPr>
        <p:spPr>
          <a:xfrm>
            <a:off x="888669" y="1451600"/>
            <a:ext cx="400000" cy="400000"/>
          </a:xfrm>
          <a:prstGeom prst="ellipse">
            <a:avLst/>
          </a:prstGeom>
          <a:solidFill>
            <a:srgbClr val="92400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TextBox 5"/>
          <p:cNvSpPr txBox="1"/>
          <p:nvPr/>
        </p:nvSpPr>
        <p:spPr>
          <a:xfrm>
            <a:off x="888669" y="1451600"/>
            <a:ext cx="400000" cy="4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800" b="1" i="0">
                <a:solidFill>
                  <a:srgbClr val="FFFFFF"/>
                </a:solidFill>
                <a:latin typeface="Inter"/>
              </a:rPr>
              <a:t>01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588669" y="1501600"/>
            <a:ext cx="6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000" b="1" i="0">
                <a:solidFill>
                  <a:srgbClr val="064E3B"/>
                </a:solidFill>
                <a:latin typeface="Inter"/>
              </a:rPr>
              <a:t>About Us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588669" y="1801600"/>
            <a:ext cx="60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Company overview, values, and leadership</a:t>
            </a:r>
          </a:p>
        </p:txBody>
      </p:sp>
      <p:cxnSp>
        <p:nvCxnSpPr>
          <p:cNvPr id="9" name="Connector 8"/>
          <p:cNvCxnSpPr/>
          <p:nvPr/>
        </p:nvCxnSpPr>
        <p:spPr>
          <a:xfrm>
            <a:off x="1588669" y="2162514"/>
            <a:ext cx="9814662" cy="0"/>
          </a:xfrm>
          <a:prstGeom prst="line">
            <a:avLst/>
          </a:prstGeom>
          <a:ln w="9525">
            <a:solidFill>
              <a:srgbClr val="ECFDF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Oval 9"/>
          <p:cNvSpPr/>
          <p:nvPr/>
        </p:nvSpPr>
        <p:spPr>
          <a:xfrm>
            <a:off x="888669" y="2192514"/>
            <a:ext cx="400000" cy="400000"/>
          </a:xfrm>
          <a:prstGeom prst="ellipse">
            <a:avLst/>
          </a:prstGeom>
          <a:solidFill>
            <a:srgbClr val="92400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TextBox 10"/>
          <p:cNvSpPr txBox="1"/>
          <p:nvPr/>
        </p:nvSpPr>
        <p:spPr>
          <a:xfrm>
            <a:off x="888669" y="2192514"/>
            <a:ext cx="400000" cy="4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800" b="1" i="0">
                <a:solidFill>
                  <a:srgbClr val="FFFFFF"/>
                </a:solidFill>
                <a:latin typeface="Inter"/>
              </a:rPr>
              <a:t>02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588669" y="2242514"/>
            <a:ext cx="6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000" b="1" i="0">
                <a:solidFill>
                  <a:srgbClr val="064E3B"/>
                </a:solidFill>
                <a:latin typeface="Inter"/>
              </a:rPr>
              <a:t>Strategy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588669" y="2542514"/>
            <a:ext cx="60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Executive summary, KPIs, and analysis</a:t>
            </a:r>
          </a:p>
        </p:txBody>
      </p:sp>
      <p:cxnSp>
        <p:nvCxnSpPr>
          <p:cNvPr id="14" name="Connector 13"/>
          <p:cNvCxnSpPr/>
          <p:nvPr/>
        </p:nvCxnSpPr>
        <p:spPr>
          <a:xfrm>
            <a:off x="1588669" y="2903428"/>
            <a:ext cx="9814662" cy="0"/>
          </a:xfrm>
          <a:prstGeom prst="line">
            <a:avLst/>
          </a:prstGeom>
          <a:ln w="9525">
            <a:solidFill>
              <a:srgbClr val="ECFDF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Oval 14"/>
          <p:cNvSpPr/>
          <p:nvPr/>
        </p:nvSpPr>
        <p:spPr>
          <a:xfrm>
            <a:off x="888669" y="2933428"/>
            <a:ext cx="400000" cy="400000"/>
          </a:xfrm>
          <a:prstGeom prst="ellipse">
            <a:avLst/>
          </a:prstGeom>
          <a:solidFill>
            <a:srgbClr val="92400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TextBox 15"/>
          <p:cNvSpPr txBox="1"/>
          <p:nvPr/>
        </p:nvSpPr>
        <p:spPr>
          <a:xfrm>
            <a:off x="888669" y="2933428"/>
            <a:ext cx="400000" cy="4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800" b="1" i="0">
                <a:solidFill>
                  <a:srgbClr val="FFFFFF"/>
                </a:solidFill>
                <a:latin typeface="Inter"/>
              </a:rPr>
              <a:t>03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588669" y="2983428"/>
            <a:ext cx="6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000" b="1" i="0">
                <a:solidFill>
                  <a:srgbClr val="064E3B"/>
                </a:solidFill>
                <a:latin typeface="Inter"/>
              </a:rPr>
              <a:t>Process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588669" y="3283428"/>
            <a:ext cx="60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Workflows, diagrams, and planning</a:t>
            </a:r>
          </a:p>
        </p:txBody>
      </p:sp>
      <p:cxnSp>
        <p:nvCxnSpPr>
          <p:cNvPr id="19" name="Connector 18"/>
          <p:cNvCxnSpPr/>
          <p:nvPr/>
        </p:nvCxnSpPr>
        <p:spPr>
          <a:xfrm>
            <a:off x="1588669" y="3644342"/>
            <a:ext cx="9814662" cy="0"/>
          </a:xfrm>
          <a:prstGeom prst="line">
            <a:avLst/>
          </a:prstGeom>
          <a:ln w="9525">
            <a:solidFill>
              <a:srgbClr val="ECFDF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Oval 19"/>
          <p:cNvSpPr/>
          <p:nvPr/>
        </p:nvSpPr>
        <p:spPr>
          <a:xfrm>
            <a:off x="888669" y="3674342"/>
            <a:ext cx="400000" cy="400000"/>
          </a:xfrm>
          <a:prstGeom prst="ellipse">
            <a:avLst/>
          </a:prstGeom>
          <a:solidFill>
            <a:srgbClr val="92400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1" name="TextBox 20"/>
          <p:cNvSpPr txBox="1"/>
          <p:nvPr/>
        </p:nvSpPr>
        <p:spPr>
          <a:xfrm>
            <a:off x="888669" y="3674342"/>
            <a:ext cx="400000" cy="4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800" b="1" i="0">
                <a:solidFill>
                  <a:srgbClr val="FFFFFF"/>
                </a:solidFill>
                <a:latin typeface="Inter"/>
              </a:rPr>
              <a:t>04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588669" y="3724342"/>
            <a:ext cx="6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000" b="1" i="0">
                <a:solidFill>
                  <a:srgbClr val="064E3B"/>
                </a:solidFill>
                <a:latin typeface="Inter"/>
              </a:rPr>
              <a:t>Data &amp; Insights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588669" y="4024342"/>
            <a:ext cx="60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Charts, comparisons, and detailed analysis</a:t>
            </a:r>
          </a:p>
        </p:txBody>
      </p:sp>
      <p:cxnSp>
        <p:nvCxnSpPr>
          <p:cNvPr id="24" name="Connector 23"/>
          <p:cNvCxnSpPr/>
          <p:nvPr/>
        </p:nvCxnSpPr>
        <p:spPr>
          <a:xfrm>
            <a:off x="1588669" y="4385256"/>
            <a:ext cx="9814662" cy="0"/>
          </a:xfrm>
          <a:prstGeom prst="line">
            <a:avLst/>
          </a:prstGeom>
          <a:ln w="9525">
            <a:solidFill>
              <a:srgbClr val="ECFDF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888669" y="4415256"/>
            <a:ext cx="400000" cy="400000"/>
          </a:xfrm>
          <a:prstGeom prst="ellipse">
            <a:avLst/>
          </a:prstGeom>
          <a:solidFill>
            <a:srgbClr val="92400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6" name="TextBox 25"/>
          <p:cNvSpPr txBox="1"/>
          <p:nvPr/>
        </p:nvSpPr>
        <p:spPr>
          <a:xfrm>
            <a:off x="888669" y="4415256"/>
            <a:ext cx="400000" cy="4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800" b="1" i="0">
                <a:solidFill>
                  <a:srgbClr val="FFFFFF"/>
                </a:solidFill>
                <a:latin typeface="Inter"/>
              </a:rPr>
              <a:t>05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588669" y="4465256"/>
            <a:ext cx="6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000" b="1" i="0">
                <a:solidFill>
                  <a:srgbClr val="064E3B"/>
                </a:solidFill>
                <a:latin typeface="Inter"/>
              </a:rPr>
              <a:t>Planning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588669" y="4765256"/>
            <a:ext cx="60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Milestones, kanban, and risk management</a:t>
            </a:r>
          </a:p>
        </p:txBody>
      </p:sp>
      <p:cxnSp>
        <p:nvCxnSpPr>
          <p:cNvPr id="29" name="Connector 28"/>
          <p:cNvCxnSpPr/>
          <p:nvPr/>
        </p:nvCxnSpPr>
        <p:spPr>
          <a:xfrm>
            <a:off x="1588669" y="5126170"/>
            <a:ext cx="9814662" cy="0"/>
          </a:xfrm>
          <a:prstGeom prst="line">
            <a:avLst/>
          </a:prstGeom>
          <a:ln w="9525">
            <a:solidFill>
              <a:srgbClr val="ECFDF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Oval 29"/>
          <p:cNvSpPr/>
          <p:nvPr/>
        </p:nvSpPr>
        <p:spPr>
          <a:xfrm>
            <a:off x="888669" y="5156170"/>
            <a:ext cx="400000" cy="400000"/>
          </a:xfrm>
          <a:prstGeom prst="ellipse">
            <a:avLst/>
          </a:prstGeom>
          <a:solidFill>
            <a:srgbClr val="92400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1" name="TextBox 30"/>
          <p:cNvSpPr txBox="1"/>
          <p:nvPr/>
        </p:nvSpPr>
        <p:spPr>
          <a:xfrm>
            <a:off x="888669" y="5156170"/>
            <a:ext cx="400000" cy="4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800" b="1" i="0">
                <a:solidFill>
                  <a:srgbClr val="FFFFFF"/>
                </a:solidFill>
                <a:latin typeface="Inter"/>
              </a:rPr>
              <a:t>06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588669" y="5206170"/>
            <a:ext cx="6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000" b="1" i="0">
                <a:solidFill>
                  <a:srgbClr val="064E3B"/>
                </a:solidFill>
                <a:latin typeface="Inter"/>
              </a:rPr>
              <a:t>Deliverables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588669" y="5506170"/>
            <a:ext cx="60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Content layouts, quotes, and dashboards</a:t>
            </a:r>
          </a:p>
        </p:txBody>
      </p:sp>
      <p:cxnSp>
        <p:nvCxnSpPr>
          <p:cNvPr id="34" name="Connector 33"/>
          <p:cNvCxnSpPr/>
          <p:nvPr/>
        </p:nvCxnSpPr>
        <p:spPr>
          <a:xfrm>
            <a:off x="1588669" y="5867084"/>
            <a:ext cx="9814662" cy="0"/>
          </a:xfrm>
          <a:prstGeom prst="line">
            <a:avLst/>
          </a:prstGeom>
          <a:ln w="9525">
            <a:solidFill>
              <a:srgbClr val="ECFDF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Oval 34"/>
          <p:cNvSpPr/>
          <p:nvPr/>
        </p:nvSpPr>
        <p:spPr>
          <a:xfrm>
            <a:off x="888669" y="5897084"/>
            <a:ext cx="400000" cy="400000"/>
          </a:xfrm>
          <a:prstGeom prst="ellipse">
            <a:avLst/>
          </a:prstGeom>
          <a:solidFill>
            <a:srgbClr val="92400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6" name="TextBox 35"/>
          <p:cNvSpPr txBox="1"/>
          <p:nvPr/>
        </p:nvSpPr>
        <p:spPr>
          <a:xfrm>
            <a:off x="888669" y="5897084"/>
            <a:ext cx="400000" cy="4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800" b="1" i="0">
                <a:solidFill>
                  <a:srgbClr val="FFFFFF"/>
                </a:solidFill>
                <a:latin typeface="Inter"/>
              </a:rPr>
              <a:t>07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588669" y="5947084"/>
            <a:ext cx="6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000" b="1" i="0">
                <a:solidFill>
                  <a:srgbClr val="064E3B"/>
                </a:solidFill>
                <a:latin typeface="Inter"/>
              </a:rPr>
              <a:t>Next Steps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588669" y="6247084"/>
            <a:ext cx="60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Action items, timelines, and closing</a:t>
            </a:r>
          </a:p>
        </p:txBody>
      </p:sp>
      <p:sp>
        <p:nvSpPr>
          <p:cNvPr id="39" name="Rectangle 38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0" name="TextBox 39"/>
          <p:cNvSpPr txBox="1"/>
          <p:nvPr/>
        </p:nvSpPr>
        <p:spPr>
          <a:xfrm>
            <a:off x="788669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EcoForward Group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2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CFDF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788669" y="274320"/>
            <a:ext cx="10614662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064E3B"/>
                </a:solidFill>
                <a:latin typeface="Inter"/>
              </a:rPr>
              <a:t>Core Capabilities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788669" y="880000"/>
            <a:ext cx="500000" cy="0"/>
          </a:xfrm>
          <a:prstGeom prst="line">
            <a:avLst/>
          </a:prstGeom>
          <a:ln w="38100">
            <a:solidFill>
              <a:srgbClr val="92400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Connector 4"/>
          <p:cNvCxnSpPr/>
          <p:nvPr/>
        </p:nvCxnSpPr>
        <p:spPr>
          <a:xfrm flipV="1">
            <a:off x="6096000" y="2086200"/>
            <a:ext cx="0" cy="1750000"/>
          </a:xfrm>
          <a:prstGeom prst="line">
            <a:avLst/>
          </a:prstGeom>
          <a:ln w="6350">
            <a:solidFill>
              <a:srgbClr val="D2D4D8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Connector 5"/>
          <p:cNvCxnSpPr/>
          <p:nvPr/>
        </p:nvCxnSpPr>
        <p:spPr>
          <a:xfrm flipV="1">
            <a:off x="6096000" y="2961200"/>
            <a:ext cx="1515544" cy="875000"/>
          </a:xfrm>
          <a:prstGeom prst="line">
            <a:avLst/>
          </a:prstGeom>
          <a:ln w="6350">
            <a:solidFill>
              <a:srgbClr val="D2D4D8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Connector 6"/>
          <p:cNvCxnSpPr/>
          <p:nvPr/>
        </p:nvCxnSpPr>
        <p:spPr>
          <a:xfrm>
            <a:off x="6096000" y="3836200"/>
            <a:ext cx="1515544" cy="874999"/>
          </a:xfrm>
          <a:prstGeom prst="line">
            <a:avLst/>
          </a:prstGeom>
          <a:ln w="6350">
            <a:solidFill>
              <a:srgbClr val="D2D4D8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Connector 7"/>
          <p:cNvCxnSpPr/>
          <p:nvPr/>
        </p:nvCxnSpPr>
        <p:spPr>
          <a:xfrm>
            <a:off x="6096000" y="3836200"/>
            <a:ext cx="0" cy="1750000"/>
          </a:xfrm>
          <a:prstGeom prst="line">
            <a:avLst/>
          </a:prstGeom>
          <a:ln w="6350">
            <a:solidFill>
              <a:srgbClr val="D2D4D8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Connector 8"/>
          <p:cNvCxnSpPr/>
          <p:nvPr/>
        </p:nvCxnSpPr>
        <p:spPr>
          <a:xfrm flipH="1">
            <a:off x="4580456" y="3836200"/>
            <a:ext cx="1515544" cy="875000"/>
          </a:xfrm>
          <a:prstGeom prst="line">
            <a:avLst/>
          </a:prstGeom>
          <a:ln w="6350">
            <a:solidFill>
              <a:srgbClr val="D2D4D8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Connector 9"/>
          <p:cNvCxnSpPr/>
          <p:nvPr/>
        </p:nvCxnSpPr>
        <p:spPr>
          <a:xfrm flipH="1" flipV="1">
            <a:off x="4580456" y="2961200"/>
            <a:ext cx="1515544" cy="875000"/>
          </a:xfrm>
          <a:prstGeom prst="line">
            <a:avLst/>
          </a:prstGeom>
          <a:ln w="6350">
            <a:solidFill>
              <a:srgbClr val="D2D4D8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Oval 10"/>
          <p:cNvSpPr/>
          <p:nvPr/>
        </p:nvSpPr>
        <p:spPr>
          <a:xfrm>
            <a:off x="5636000" y="3376200"/>
            <a:ext cx="920000" cy="920000"/>
          </a:xfrm>
          <a:prstGeom prst="ellipse">
            <a:avLst/>
          </a:prstGeom>
          <a:solidFill>
            <a:srgbClr val="FFFFFF"/>
          </a:solidFill>
          <a:ln w="6350">
            <a:solidFill>
              <a:srgbClr val="92400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Oval 11"/>
          <p:cNvSpPr/>
          <p:nvPr/>
        </p:nvSpPr>
        <p:spPr>
          <a:xfrm>
            <a:off x="5676000" y="3416200"/>
            <a:ext cx="840000" cy="8400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92400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" name="TextBox 12"/>
          <p:cNvSpPr txBox="1"/>
          <p:nvPr/>
        </p:nvSpPr>
        <p:spPr>
          <a:xfrm>
            <a:off x="5676000" y="3416200"/>
            <a:ext cx="840000" cy="84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400" b="0" i="1">
                <a:solidFill>
                  <a:srgbClr val="064E3B"/>
                </a:solidFill>
                <a:latin typeface="Inter"/>
              </a:rPr>
              <a:t>Our Platform</a:t>
            </a:r>
          </a:p>
        </p:txBody>
      </p:sp>
      <p:sp>
        <p:nvSpPr>
          <p:cNvPr id="14" name="Oval 13"/>
          <p:cNvSpPr/>
          <p:nvPr/>
        </p:nvSpPr>
        <p:spPr>
          <a:xfrm>
            <a:off x="5776000" y="1766200"/>
            <a:ext cx="640000" cy="6400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5966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TextBox 14"/>
          <p:cNvSpPr txBox="1"/>
          <p:nvPr/>
        </p:nvSpPr>
        <p:spPr>
          <a:xfrm>
            <a:off x="5776000" y="1786200"/>
            <a:ext cx="640000" cy="32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000" b="1" i="0">
                <a:solidFill>
                  <a:srgbClr val="064E3B"/>
                </a:solidFill>
                <a:latin typeface="Inter"/>
              </a:rPr>
              <a:t>Analytics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796000" y="2106200"/>
            <a:ext cx="600000" cy="29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700" b="0" i="1">
                <a:solidFill>
                  <a:srgbClr val="6B7280"/>
                </a:solidFill>
                <a:latin typeface="Inter"/>
              </a:rPr>
              <a:t>Real-time data insights</a:t>
            </a:r>
          </a:p>
        </p:txBody>
      </p:sp>
      <p:sp>
        <p:nvSpPr>
          <p:cNvPr id="17" name="Oval 16"/>
          <p:cNvSpPr/>
          <p:nvPr/>
        </p:nvSpPr>
        <p:spPr>
          <a:xfrm>
            <a:off x="7291544" y="2641200"/>
            <a:ext cx="640000" cy="6400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10B98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TextBox 17"/>
          <p:cNvSpPr txBox="1"/>
          <p:nvPr/>
        </p:nvSpPr>
        <p:spPr>
          <a:xfrm>
            <a:off x="7291544" y="2661200"/>
            <a:ext cx="640000" cy="32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000" b="1" i="0">
                <a:solidFill>
                  <a:srgbClr val="064E3B"/>
                </a:solidFill>
                <a:latin typeface="Inter"/>
              </a:rPr>
              <a:t>Security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311544" y="2981200"/>
            <a:ext cx="600000" cy="29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700" b="0" i="1">
                <a:solidFill>
                  <a:srgbClr val="6B7280"/>
                </a:solidFill>
                <a:latin typeface="Inter"/>
              </a:rPr>
              <a:t>Enterprise-grade protection</a:t>
            </a:r>
          </a:p>
        </p:txBody>
      </p:sp>
      <p:sp>
        <p:nvSpPr>
          <p:cNvPr id="20" name="Oval 19"/>
          <p:cNvSpPr/>
          <p:nvPr/>
        </p:nvSpPr>
        <p:spPr>
          <a:xfrm>
            <a:off x="7291544" y="4391199"/>
            <a:ext cx="640000" cy="6400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D9770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1" name="TextBox 20"/>
          <p:cNvSpPr txBox="1"/>
          <p:nvPr/>
        </p:nvSpPr>
        <p:spPr>
          <a:xfrm>
            <a:off x="7291544" y="4411199"/>
            <a:ext cx="640000" cy="32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000" b="1" i="0">
                <a:solidFill>
                  <a:srgbClr val="064E3B"/>
                </a:solidFill>
                <a:latin typeface="Inter"/>
              </a:rPr>
              <a:t>Integration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311544" y="4731199"/>
            <a:ext cx="600000" cy="29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700" b="0" i="1">
                <a:solidFill>
                  <a:srgbClr val="6B7280"/>
                </a:solidFill>
                <a:latin typeface="Inter"/>
              </a:rPr>
              <a:t>Seamless API connectivity</a:t>
            </a:r>
          </a:p>
        </p:txBody>
      </p:sp>
      <p:sp>
        <p:nvSpPr>
          <p:cNvPr id="23" name="Oval 22"/>
          <p:cNvSpPr/>
          <p:nvPr/>
        </p:nvSpPr>
        <p:spPr>
          <a:xfrm>
            <a:off x="5776000" y="5266200"/>
            <a:ext cx="640000" cy="6400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7C3AE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4" name="TextBox 23"/>
          <p:cNvSpPr txBox="1"/>
          <p:nvPr/>
        </p:nvSpPr>
        <p:spPr>
          <a:xfrm>
            <a:off x="5776000" y="5286200"/>
            <a:ext cx="640000" cy="32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000" b="1" i="0">
                <a:solidFill>
                  <a:srgbClr val="064E3B"/>
                </a:solidFill>
                <a:latin typeface="Inter"/>
              </a:rPr>
              <a:t>Automation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796000" y="5606200"/>
            <a:ext cx="600000" cy="29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700" b="0" i="1">
                <a:solidFill>
                  <a:srgbClr val="6B7280"/>
                </a:solidFill>
                <a:latin typeface="Inter"/>
              </a:rPr>
              <a:t>Workflow optimization</a:t>
            </a:r>
          </a:p>
        </p:txBody>
      </p:sp>
      <p:sp>
        <p:nvSpPr>
          <p:cNvPr id="26" name="Oval 25"/>
          <p:cNvSpPr/>
          <p:nvPr/>
        </p:nvSpPr>
        <p:spPr>
          <a:xfrm>
            <a:off x="4260456" y="4391200"/>
            <a:ext cx="640000" cy="6400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891B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7" name="TextBox 26"/>
          <p:cNvSpPr txBox="1"/>
          <p:nvPr/>
        </p:nvSpPr>
        <p:spPr>
          <a:xfrm>
            <a:off x="4260456" y="4411200"/>
            <a:ext cx="640000" cy="32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000" b="1" i="0">
                <a:solidFill>
                  <a:srgbClr val="064E3B"/>
                </a:solidFill>
                <a:latin typeface="Inter"/>
              </a:rPr>
              <a:t>Support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280456" y="4731200"/>
            <a:ext cx="600000" cy="29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700" b="0" i="1">
                <a:solidFill>
                  <a:srgbClr val="6B7280"/>
                </a:solidFill>
                <a:latin typeface="Inter"/>
              </a:rPr>
              <a:t>24/7 expert assistance</a:t>
            </a:r>
          </a:p>
        </p:txBody>
      </p:sp>
      <p:sp>
        <p:nvSpPr>
          <p:cNvPr id="29" name="Oval 28"/>
          <p:cNvSpPr/>
          <p:nvPr/>
        </p:nvSpPr>
        <p:spPr>
          <a:xfrm>
            <a:off x="4260456" y="2641200"/>
            <a:ext cx="640000" cy="6400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65A30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0" name="TextBox 29"/>
          <p:cNvSpPr txBox="1"/>
          <p:nvPr/>
        </p:nvSpPr>
        <p:spPr>
          <a:xfrm>
            <a:off x="4260456" y="2661200"/>
            <a:ext cx="640000" cy="32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000" b="1" i="0">
                <a:solidFill>
                  <a:srgbClr val="064E3B"/>
                </a:solidFill>
                <a:latin typeface="Inter"/>
              </a:rPr>
              <a:t>Scale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280456" y="2981200"/>
            <a:ext cx="600000" cy="29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700" b="0" i="1">
                <a:solidFill>
                  <a:srgbClr val="6B7280"/>
                </a:solidFill>
                <a:latin typeface="Inter"/>
              </a:rPr>
              <a:t>Global infrastructure</a:t>
            </a:r>
          </a:p>
        </p:txBody>
      </p:sp>
      <p:cxnSp>
        <p:nvCxnSpPr>
          <p:cNvPr id="32" name="Connector 31"/>
          <p:cNvCxnSpPr/>
          <p:nvPr/>
        </p:nvCxnSpPr>
        <p:spPr>
          <a:xfrm>
            <a:off x="788669" y="1351600"/>
            <a:ext cx="500000" cy="0"/>
          </a:xfrm>
          <a:prstGeom prst="line">
            <a:avLst/>
          </a:prstGeom>
          <a:ln w="6350">
            <a:solidFill>
              <a:srgbClr val="92400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4" name="TextBox 33"/>
          <p:cNvSpPr txBox="1"/>
          <p:nvPr/>
        </p:nvSpPr>
        <p:spPr>
          <a:xfrm>
            <a:off x="788669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EcoForward Group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20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100000" cy="6858000"/>
          </a:xfrm>
          <a:prstGeom prst="rect">
            <a:avLst/>
          </a:prstGeom>
          <a:solidFill>
            <a:srgbClr val="92400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TextBox 3"/>
          <p:cNvSpPr txBox="1"/>
          <p:nvPr/>
        </p:nvSpPr>
        <p:spPr>
          <a:xfrm>
            <a:off x="885800" y="1200000"/>
            <a:ext cx="2000000" cy="10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8000" b="1" i="0">
                <a:solidFill>
                  <a:srgbClr val="D9E4E1"/>
                </a:solidFill>
                <a:latin typeface="Inter"/>
              </a:rPr>
              <a:t>04</a:t>
            </a:r>
          </a:p>
        </p:txBody>
      </p:sp>
      <p:cxnSp>
        <p:nvCxnSpPr>
          <p:cNvPr id="5" name="Connector 4"/>
          <p:cNvCxnSpPr/>
          <p:nvPr/>
        </p:nvCxnSpPr>
        <p:spPr>
          <a:xfrm>
            <a:off x="885800" y="2300000"/>
            <a:ext cx="500000" cy="0"/>
          </a:xfrm>
          <a:prstGeom prst="line">
            <a:avLst/>
          </a:prstGeom>
          <a:ln w="19050">
            <a:solidFill>
              <a:srgbClr val="92400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85800" y="2500000"/>
            <a:ext cx="10134600" cy="8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3400" b="1" i="0">
                <a:solidFill>
                  <a:srgbClr val="064E3B"/>
                </a:solidFill>
                <a:latin typeface="Inter"/>
              </a:rPr>
              <a:t>Data &amp; Insights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85800" y="3400000"/>
            <a:ext cx="101346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400" b="0" i="0">
                <a:solidFill>
                  <a:srgbClr val="6B7280"/>
                </a:solidFill>
                <a:latin typeface="Inter"/>
              </a:rPr>
              <a:t>Metrics that drive decisions</a:t>
            </a:r>
          </a:p>
        </p:txBody>
      </p:sp>
      <p:cxnSp>
        <p:nvCxnSpPr>
          <p:cNvPr id="8" name="Connector 7"/>
          <p:cNvCxnSpPr/>
          <p:nvPr/>
        </p:nvCxnSpPr>
        <p:spPr>
          <a:xfrm>
            <a:off x="885800" y="5858000"/>
            <a:ext cx="10620400" cy="0"/>
          </a:xfrm>
          <a:prstGeom prst="line">
            <a:avLst/>
          </a:prstGeom>
          <a:ln w="6350">
            <a:solidFill>
              <a:srgbClr val="E1E2E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043E2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TextBox 9"/>
          <p:cNvSpPr txBox="1"/>
          <p:nvPr/>
        </p:nvSpPr>
        <p:spPr>
          <a:xfrm>
            <a:off x="788669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82A69D"/>
                </a:solidFill>
                <a:latin typeface="Inter"/>
              </a:rPr>
              <a:t>EcoForward Group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82A69D"/>
                </a:solidFill>
                <a:latin typeface="Inter"/>
              </a:rPr>
              <a:t>21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CFDF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788669" y="274320"/>
            <a:ext cx="10614662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064E3B"/>
                </a:solidFill>
                <a:latin typeface="Inter"/>
              </a:rPr>
              <a:t>Revenue by Region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788669" y="880000"/>
            <a:ext cx="500000" cy="0"/>
          </a:xfrm>
          <a:prstGeom prst="line">
            <a:avLst/>
          </a:prstGeom>
          <a:ln w="38100">
            <a:solidFill>
              <a:srgbClr val="92400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hart 4"/>
          <p:cNvGraphicFramePr>
            <a:graphicFrameLocks noGrp="1"/>
          </p:cNvGraphicFramePr>
          <p:nvPr/>
        </p:nvGraphicFramePr>
        <p:xfrm>
          <a:off x="685800" y="1471600"/>
          <a:ext cx="10820400" cy="4500000"/>
        </p:xfrm>
        <a:graphic>
          <a:graphicData uri="http://schemas.openxmlformats.org/drawingml/2006/chart">
            <c:chart xmlns:c="http://schemas.openxmlformats.org/drawingml/2006/chart" r:id="rId2"/>
          </a:graphicData>
        </a:graphic>
      </p:graphicFrame>
      <p:sp>
        <p:nvSpPr>
          <p:cNvPr id="6" name="Rectangle 5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788669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EcoForward Group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22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CFDF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788669" y="274320"/>
            <a:ext cx="10614662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064E3B"/>
                </a:solidFill>
                <a:latin typeface="Inter"/>
              </a:rPr>
              <a:t>Growth Trends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788669" y="880000"/>
            <a:ext cx="500000" cy="0"/>
          </a:xfrm>
          <a:prstGeom prst="line">
            <a:avLst/>
          </a:prstGeom>
          <a:ln w="38100">
            <a:solidFill>
              <a:srgbClr val="92400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hart 4"/>
          <p:cNvGraphicFramePr>
            <a:graphicFrameLocks noGrp="1"/>
          </p:cNvGraphicFramePr>
          <p:nvPr/>
        </p:nvGraphicFramePr>
        <p:xfrm>
          <a:off x="685800" y="1471600"/>
          <a:ext cx="10820400" cy="4500000"/>
        </p:xfrm>
        <a:graphic>
          <a:graphicData uri="http://schemas.openxmlformats.org/drawingml/2006/chart">
            <c:chart xmlns:c="http://schemas.openxmlformats.org/drawingml/2006/chart" r:id="rId2"/>
          </a:graphicData>
        </a:graphic>
      </p:graphicFrame>
      <p:sp>
        <p:nvSpPr>
          <p:cNvPr id="6" name="Rectangle 5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788669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EcoForward Group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23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CFDF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788669" y="274320"/>
            <a:ext cx="10614662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064E3B"/>
                </a:solidFill>
                <a:latin typeface="Inter"/>
              </a:rPr>
              <a:t>Revenue Distribution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788669" y="880000"/>
            <a:ext cx="500000" cy="0"/>
          </a:xfrm>
          <a:prstGeom prst="line">
            <a:avLst/>
          </a:prstGeom>
          <a:ln w="38100">
            <a:solidFill>
              <a:srgbClr val="92400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hart 4"/>
          <p:cNvGraphicFramePr>
            <a:graphicFrameLocks noGrp="1"/>
          </p:cNvGraphicFramePr>
          <p:nvPr/>
        </p:nvGraphicFramePr>
        <p:xfrm>
          <a:off x="685800" y="1471600"/>
          <a:ext cx="6492240" cy="4500000"/>
        </p:xfrm>
        <a:graphic>
          <a:graphicData uri="http://schemas.openxmlformats.org/drawingml/2006/chart">
            <c:chart xmlns:c="http://schemas.openxmlformats.org/drawingml/2006/chart" r:id="rId2"/>
          </a:graphicData>
        </a:graphic>
      </p:graphicFrame>
      <p:sp>
        <p:nvSpPr>
          <p:cNvPr id="6" name="Rounded Rectangle 5"/>
          <p:cNvSpPr/>
          <p:nvPr/>
        </p:nvSpPr>
        <p:spPr>
          <a:xfrm>
            <a:off x="7478040" y="1871600"/>
            <a:ext cx="200000" cy="200000"/>
          </a:xfrm>
          <a:prstGeom prst="roundRect">
            <a:avLst>
              <a:gd name="adj" fmla="val 10000"/>
            </a:avLst>
          </a:prstGeom>
          <a:solidFill>
            <a:srgbClr val="0596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7778040" y="1851600"/>
            <a:ext cx="362816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0" i="0">
                <a:solidFill>
                  <a:srgbClr val="064E3B"/>
                </a:solidFill>
                <a:latin typeface="Inter"/>
              </a:rPr>
              <a:t>Enterprise (42%)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7478040" y="2371600"/>
            <a:ext cx="200000" cy="200000"/>
          </a:xfrm>
          <a:prstGeom prst="roundRect">
            <a:avLst>
              <a:gd name="adj" fmla="val 10000"/>
            </a:avLst>
          </a:prstGeom>
          <a:solidFill>
            <a:srgbClr val="10B9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TextBox 8"/>
          <p:cNvSpPr txBox="1"/>
          <p:nvPr/>
        </p:nvSpPr>
        <p:spPr>
          <a:xfrm>
            <a:off x="7778040" y="2351600"/>
            <a:ext cx="362816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0" i="0">
                <a:solidFill>
                  <a:srgbClr val="064E3B"/>
                </a:solidFill>
                <a:latin typeface="Inter"/>
              </a:rPr>
              <a:t>Mid-Market (28%)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7478040" y="2871600"/>
            <a:ext cx="200000" cy="200000"/>
          </a:xfrm>
          <a:prstGeom prst="roundRect">
            <a:avLst>
              <a:gd name="adj" fmla="val 10000"/>
            </a:avLst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TextBox 10"/>
          <p:cNvSpPr txBox="1"/>
          <p:nvPr/>
        </p:nvSpPr>
        <p:spPr>
          <a:xfrm>
            <a:off x="7778040" y="2851600"/>
            <a:ext cx="362816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0" i="0">
                <a:solidFill>
                  <a:srgbClr val="064E3B"/>
                </a:solidFill>
                <a:latin typeface="Inter"/>
              </a:rPr>
              <a:t>SMB (15%)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7478040" y="3371600"/>
            <a:ext cx="200000" cy="200000"/>
          </a:xfrm>
          <a:prstGeom prst="roundRect">
            <a:avLst>
              <a:gd name="adj" fmla="val 10000"/>
            </a:avLst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" name="TextBox 12"/>
          <p:cNvSpPr txBox="1"/>
          <p:nvPr/>
        </p:nvSpPr>
        <p:spPr>
          <a:xfrm>
            <a:off x="7778040" y="3351600"/>
            <a:ext cx="362816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0" i="0">
                <a:solidFill>
                  <a:srgbClr val="064E3B"/>
                </a:solidFill>
                <a:latin typeface="Inter"/>
              </a:rPr>
              <a:t>Government (10%)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7478040" y="3871600"/>
            <a:ext cx="200000" cy="200000"/>
          </a:xfrm>
          <a:prstGeom prst="roundRect">
            <a:avLst>
              <a:gd name="adj" fmla="val 10000"/>
            </a:avLst>
          </a:prstGeom>
          <a:solidFill>
            <a:srgbClr val="0891B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TextBox 14"/>
          <p:cNvSpPr txBox="1"/>
          <p:nvPr/>
        </p:nvSpPr>
        <p:spPr>
          <a:xfrm>
            <a:off x="7778040" y="3851600"/>
            <a:ext cx="362816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0" i="0">
                <a:solidFill>
                  <a:srgbClr val="064E3B"/>
                </a:solidFill>
                <a:latin typeface="Inter"/>
              </a:rPr>
              <a:t>Partners (5%)</a:t>
            </a:r>
          </a:p>
        </p:txBody>
      </p:sp>
      <p:sp>
        <p:nvSpPr>
          <p:cNvPr id="16" name="Rectangle 15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7" name="TextBox 16"/>
          <p:cNvSpPr txBox="1"/>
          <p:nvPr/>
        </p:nvSpPr>
        <p:spPr>
          <a:xfrm>
            <a:off x="788669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EcoForward Group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24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CFDF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788669" y="274320"/>
            <a:ext cx="10614662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064E3B"/>
                </a:solidFill>
                <a:latin typeface="Inter"/>
              </a:rPr>
              <a:t>Comparison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788669" y="880000"/>
            <a:ext cx="500000" cy="0"/>
          </a:xfrm>
          <a:prstGeom prst="line">
            <a:avLst/>
          </a:prstGeom>
          <a:ln w="38100">
            <a:solidFill>
              <a:srgbClr val="92400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685800" y="1471600"/>
            <a:ext cx="4810200" cy="50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ectangle 5"/>
          <p:cNvSpPr/>
          <p:nvPr/>
        </p:nvSpPr>
        <p:spPr>
          <a:xfrm>
            <a:off x="685800" y="1471600"/>
            <a:ext cx="4810200" cy="50800"/>
          </a:xfrm>
          <a:prstGeom prst="rect">
            <a:avLst/>
          </a:prstGeom>
          <a:solidFill>
            <a:srgbClr val="0596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Rounded Rectangle 6"/>
          <p:cNvSpPr/>
          <p:nvPr/>
        </p:nvSpPr>
        <p:spPr>
          <a:xfrm>
            <a:off x="685800" y="1471600"/>
            <a:ext cx="4810200" cy="500000"/>
          </a:xfrm>
          <a:prstGeom prst="roundRect">
            <a:avLst>
              <a:gd name="adj" fmla="val 831"/>
            </a:avLst>
          </a:prstGeom>
          <a:solidFill>
            <a:srgbClr val="0596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TextBox 7"/>
          <p:cNvSpPr txBox="1"/>
          <p:nvPr/>
        </p:nvSpPr>
        <p:spPr>
          <a:xfrm>
            <a:off x="685800" y="1471600"/>
            <a:ext cx="48102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800" b="1" i="0">
                <a:solidFill>
                  <a:srgbClr val="FFFFFF"/>
                </a:solidFill>
                <a:latin typeface="Inter"/>
              </a:rPr>
              <a:t>Option A</a:t>
            </a:r>
          </a:p>
        </p:txBody>
      </p:sp>
      <p:sp>
        <p:nvSpPr>
          <p:cNvPr id="9" name="Rectangle 8"/>
          <p:cNvSpPr/>
          <p:nvPr/>
        </p:nvSpPr>
        <p:spPr>
          <a:xfrm>
            <a:off x="6696000" y="1471600"/>
            <a:ext cx="4810200" cy="50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Rectangle 9"/>
          <p:cNvSpPr/>
          <p:nvPr/>
        </p:nvSpPr>
        <p:spPr>
          <a:xfrm>
            <a:off x="6696000" y="1471600"/>
            <a:ext cx="4810200" cy="50800"/>
          </a:xfrm>
          <a:prstGeom prst="rect">
            <a:avLst/>
          </a:prstGeom>
          <a:solidFill>
            <a:srgbClr val="10B9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Rounded Rectangle 10"/>
          <p:cNvSpPr/>
          <p:nvPr/>
        </p:nvSpPr>
        <p:spPr>
          <a:xfrm>
            <a:off x="6696000" y="1471600"/>
            <a:ext cx="4810200" cy="500000"/>
          </a:xfrm>
          <a:prstGeom prst="roundRect">
            <a:avLst>
              <a:gd name="adj" fmla="val 831"/>
            </a:avLst>
          </a:prstGeom>
          <a:solidFill>
            <a:srgbClr val="10B9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TextBox 11"/>
          <p:cNvSpPr txBox="1"/>
          <p:nvPr/>
        </p:nvSpPr>
        <p:spPr>
          <a:xfrm>
            <a:off x="6696000" y="1471600"/>
            <a:ext cx="48102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800" b="1" i="0">
                <a:solidFill>
                  <a:srgbClr val="FFFFFF"/>
                </a:solidFill>
                <a:latin typeface="Inter"/>
              </a:rPr>
              <a:t>Option B</a:t>
            </a:r>
          </a:p>
        </p:txBody>
      </p:sp>
      <p:sp>
        <p:nvSpPr>
          <p:cNvPr id="13" name="Oval 12"/>
          <p:cNvSpPr/>
          <p:nvPr/>
        </p:nvSpPr>
        <p:spPr>
          <a:xfrm>
            <a:off x="5896000" y="1521600"/>
            <a:ext cx="400000" cy="400000"/>
          </a:xfrm>
          <a:prstGeom prst="ellipse">
            <a:avLst/>
          </a:prstGeom>
          <a:solidFill>
            <a:srgbClr val="92400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TextBox 13"/>
          <p:cNvSpPr txBox="1"/>
          <p:nvPr/>
        </p:nvSpPr>
        <p:spPr>
          <a:xfrm>
            <a:off x="5896000" y="1521600"/>
            <a:ext cx="400000" cy="4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600" b="1" i="0">
                <a:solidFill>
                  <a:srgbClr val="FFFFFF"/>
                </a:solidFill>
                <a:latin typeface="Inter"/>
              </a:rPr>
              <a:t>VS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85800" y="2021600"/>
            <a:ext cx="10820400" cy="500000"/>
          </a:xfrm>
          <a:prstGeom prst="rect">
            <a:avLst/>
          </a:prstGeom>
          <a:solidFill>
            <a:srgbClr val="F2F6F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TextBox 15"/>
          <p:cNvSpPr txBox="1"/>
          <p:nvPr/>
        </p:nvSpPr>
        <p:spPr>
          <a:xfrm>
            <a:off x="785800" y="2021600"/>
            <a:ext cx="46102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300" b="0" i="0">
                <a:solidFill>
                  <a:srgbClr val="064E3B"/>
                </a:solidFill>
                <a:latin typeface="Inter"/>
              </a:rPr>
              <a:t>$500K/year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496000" y="2021600"/>
            <a:ext cx="12000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100" b="1" i="0">
                <a:solidFill>
                  <a:srgbClr val="6B7280"/>
                </a:solidFill>
                <a:latin typeface="Inter"/>
              </a:rPr>
              <a:t>Cost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796000" y="2021600"/>
            <a:ext cx="46102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300" b="0" i="0">
                <a:solidFill>
                  <a:srgbClr val="064E3B"/>
                </a:solidFill>
                <a:latin typeface="Inter"/>
              </a:rPr>
              <a:t>$350K/year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85800" y="2521600"/>
            <a:ext cx="10820400" cy="50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0" name="TextBox 19"/>
          <p:cNvSpPr txBox="1"/>
          <p:nvPr/>
        </p:nvSpPr>
        <p:spPr>
          <a:xfrm>
            <a:off x="785800" y="2521600"/>
            <a:ext cx="46102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300" b="0" i="0">
                <a:solidFill>
                  <a:srgbClr val="064E3B"/>
                </a:solidFill>
                <a:latin typeface="Inter"/>
              </a:rPr>
              <a:t>6 months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496000" y="2521600"/>
            <a:ext cx="12000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100" b="1" i="0">
                <a:solidFill>
                  <a:srgbClr val="6B7280"/>
                </a:solidFill>
                <a:latin typeface="Inter"/>
              </a:rPr>
              <a:t>Implementation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796000" y="2521600"/>
            <a:ext cx="46102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300" b="0" i="0">
                <a:solidFill>
                  <a:srgbClr val="064E3B"/>
                </a:solidFill>
                <a:latin typeface="Inter"/>
              </a:rPr>
              <a:t>4 months</a:t>
            </a:r>
          </a:p>
        </p:txBody>
      </p:sp>
      <p:sp>
        <p:nvSpPr>
          <p:cNvPr id="23" name="Rectangle 22"/>
          <p:cNvSpPr/>
          <p:nvPr/>
        </p:nvSpPr>
        <p:spPr>
          <a:xfrm>
            <a:off x="685800" y="3021600"/>
            <a:ext cx="10820400" cy="500000"/>
          </a:xfrm>
          <a:prstGeom prst="rect">
            <a:avLst/>
          </a:prstGeom>
          <a:solidFill>
            <a:srgbClr val="F2F6F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4" name="TextBox 23"/>
          <p:cNvSpPr txBox="1"/>
          <p:nvPr/>
        </p:nvSpPr>
        <p:spPr>
          <a:xfrm>
            <a:off x="785800" y="3021600"/>
            <a:ext cx="46102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300" b="0" i="0">
                <a:solidFill>
                  <a:srgbClr val="064E3B"/>
                </a:solidFill>
                <a:latin typeface="Inter"/>
              </a:rPr>
              <a:t>Enterprise-grade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496000" y="3021600"/>
            <a:ext cx="12000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100" b="1" i="0">
                <a:solidFill>
                  <a:srgbClr val="6B7280"/>
                </a:solidFill>
                <a:latin typeface="Inter"/>
              </a:rPr>
              <a:t>Scalability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796000" y="3021600"/>
            <a:ext cx="46102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300" b="0" i="0">
                <a:solidFill>
                  <a:srgbClr val="064E3B"/>
                </a:solidFill>
                <a:latin typeface="Inter"/>
              </a:rPr>
              <a:t>Mid-market focus</a:t>
            </a:r>
          </a:p>
        </p:txBody>
      </p:sp>
      <p:sp>
        <p:nvSpPr>
          <p:cNvPr id="27" name="Rectangle 26"/>
          <p:cNvSpPr/>
          <p:nvPr/>
        </p:nvSpPr>
        <p:spPr>
          <a:xfrm>
            <a:off x="685800" y="3521600"/>
            <a:ext cx="10820400" cy="50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8" name="TextBox 27"/>
          <p:cNvSpPr txBox="1"/>
          <p:nvPr/>
        </p:nvSpPr>
        <p:spPr>
          <a:xfrm>
            <a:off x="785800" y="3521600"/>
            <a:ext cx="46102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300" b="0" i="0">
                <a:solidFill>
                  <a:srgbClr val="064E3B"/>
                </a:solidFill>
                <a:latin typeface="Inter"/>
              </a:rPr>
              <a:t>24/7 dedicated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496000" y="3521600"/>
            <a:ext cx="12000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100" b="1" i="0">
                <a:solidFill>
                  <a:srgbClr val="6B7280"/>
                </a:solidFill>
                <a:latin typeface="Inter"/>
              </a:rPr>
              <a:t>Support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796000" y="3521600"/>
            <a:ext cx="46102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300" b="0" i="0">
                <a:solidFill>
                  <a:srgbClr val="064E3B"/>
                </a:solidFill>
                <a:latin typeface="Inter"/>
              </a:rPr>
              <a:t>Business hours</a:t>
            </a:r>
          </a:p>
        </p:txBody>
      </p:sp>
      <p:sp>
        <p:nvSpPr>
          <p:cNvPr id="31" name="Rectangle 30"/>
          <p:cNvSpPr/>
          <p:nvPr/>
        </p:nvSpPr>
        <p:spPr>
          <a:xfrm>
            <a:off x="685800" y="4021600"/>
            <a:ext cx="10820400" cy="500000"/>
          </a:xfrm>
          <a:prstGeom prst="rect">
            <a:avLst/>
          </a:prstGeom>
          <a:solidFill>
            <a:srgbClr val="F2F6F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2" name="TextBox 31"/>
          <p:cNvSpPr txBox="1"/>
          <p:nvPr/>
        </p:nvSpPr>
        <p:spPr>
          <a:xfrm>
            <a:off x="785800" y="4021600"/>
            <a:ext cx="46102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300" b="0" i="0">
                <a:solidFill>
                  <a:srgbClr val="064E3B"/>
                </a:solidFill>
                <a:latin typeface="Inter"/>
              </a:rPr>
              <a:t>200+ connectors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5496000" y="4021600"/>
            <a:ext cx="12000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100" b="1" i="0">
                <a:solidFill>
                  <a:srgbClr val="6B7280"/>
                </a:solidFill>
                <a:latin typeface="Inter"/>
              </a:rPr>
              <a:t>Integration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6796000" y="4021600"/>
            <a:ext cx="46102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300" b="0" i="0">
                <a:solidFill>
                  <a:srgbClr val="064E3B"/>
                </a:solidFill>
                <a:latin typeface="Inter"/>
              </a:rPr>
              <a:t>50+ connectors</a:t>
            </a:r>
          </a:p>
        </p:txBody>
      </p:sp>
      <p:sp>
        <p:nvSpPr>
          <p:cNvPr id="35" name="Rectangle 34"/>
          <p:cNvSpPr/>
          <p:nvPr/>
        </p:nvSpPr>
        <p:spPr>
          <a:xfrm>
            <a:off x="685800" y="4521600"/>
            <a:ext cx="10820400" cy="50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6" name="TextBox 35"/>
          <p:cNvSpPr txBox="1"/>
          <p:nvPr/>
        </p:nvSpPr>
        <p:spPr>
          <a:xfrm>
            <a:off x="785800" y="4521600"/>
            <a:ext cx="46102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300" b="0" i="0">
                <a:solidFill>
                  <a:srgbClr val="064E3B"/>
                </a:solidFill>
                <a:latin typeface="Inter"/>
              </a:rPr>
              <a:t>12 months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5496000" y="4521600"/>
            <a:ext cx="12000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100" b="1" i="0">
                <a:solidFill>
                  <a:srgbClr val="6B7280"/>
                </a:solidFill>
                <a:latin typeface="Inter"/>
              </a:rPr>
              <a:t>ROI Timeline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6796000" y="4521600"/>
            <a:ext cx="46102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300" b="0" i="0">
                <a:solidFill>
                  <a:srgbClr val="064E3B"/>
                </a:solidFill>
                <a:latin typeface="Inter"/>
              </a:rPr>
              <a:t>8 months</a:t>
            </a:r>
          </a:p>
        </p:txBody>
      </p:sp>
      <p:sp>
        <p:nvSpPr>
          <p:cNvPr id="39" name="Rectangle 38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0" name="TextBox 39"/>
          <p:cNvSpPr txBox="1"/>
          <p:nvPr/>
        </p:nvSpPr>
        <p:spPr>
          <a:xfrm>
            <a:off x="788669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EcoForward Group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25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CFDF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788669" y="274320"/>
            <a:ext cx="10614662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064E3B"/>
                </a:solidFill>
                <a:latin typeface="Inter"/>
              </a:rPr>
              <a:t>Financial Summary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788669" y="880000"/>
            <a:ext cx="500000" cy="0"/>
          </a:xfrm>
          <a:prstGeom prst="line">
            <a:avLst/>
          </a:prstGeom>
          <a:ln w="38100">
            <a:solidFill>
              <a:srgbClr val="92400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685800" y="1471600"/>
          <a:ext cx="10820398" cy="4200000"/>
        </p:xfrm>
        <a:graphic>
          <a:graphicData uri="http://schemas.openxmlformats.org/drawingml/2006/table">
            <a:tbl>
              <a:tblPr firstRow="0" bandRow="0" lastRow="0">
                <a:tableStyleId>{5C22544A-7EE6-4342-B048-85BDC9FD1C3A}</a:tableStyleId>
              </a:tblPr>
              <a:tblGrid>
                <a:gridCol w="3278909"/>
                <a:gridCol w="1967345"/>
                <a:gridCol w="1967345"/>
                <a:gridCol w="1967345"/>
                <a:gridCol w="1639454"/>
              </a:tblGrid>
              <a:tr h="600000">
                <a:tc>
                  <a:txBody>
                    <a:bodyPr/>
                    <a:lstStyle/>
                    <a:p>
                      <a:pPr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sz="1600" b="1">
                          <a:solidFill>
                            <a:srgbClr val="FFFFFF"/>
                          </a:solidFill>
                          <a:latin typeface="Inter"/>
                        </a:rPr>
                        <a:t>Metric</a:t>
                      </a:r>
                    </a:p>
                  </a:txBody>
                  <a:tcPr anchor="ctr" marL="120000" marR="80000" marT="50000" marB="50000">
                    <a:solidFill>
                      <a:srgbClr val="05966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sz="1600" b="1">
                          <a:solidFill>
                            <a:srgbClr val="FFFFFF"/>
                          </a:solidFill>
                          <a:latin typeface="Inter"/>
                        </a:rPr>
                        <a:t>FY 2024</a:t>
                      </a:r>
                    </a:p>
                  </a:txBody>
                  <a:tcPr anchor="ctr" marL="120000" marR="80000" marT="50000" marB="50000">
                    <a:solidFill>
                      <a:srgbClr val="05966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sz="1600" b="1">
                          <a:solidFill>
                            <a:srgbClr val="FFFFFF"/>
                          </a:solidFill>
                          <a:latin typeface="Inter"/>
                        </a:rPr>
                        <a:t>FY 2025</a:t>
                      </a:r>
                    </a:p>
                  </a:txBody>
                  <a:tcPr anchor="ctr" marL="120000" marR="80000" marT="50000" marB="50000">
                    <a:solidFill>
                      <a:srgbClr val="05966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sz="1600" b="1">
                          <a:solidFill>
                            <a:srgbClr val="FFFFFF"/>
                          </a:solidFill>
                          <a:latin typeface="Inter"/>
                        </a:rPr>
                        <a:t>FY 2026 (Proj)</a:t>
                      </a:r>
                    </a:p>
                  </a:txBody>
                  <a:tcPr anchor="ctr" marL="120000" marR="80000" marT="50000" marB="50000">
                    <a:solidFill>
                      <a:srgbClr val="05966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sz="1600" b="1">
                          <a:solidFill>
                            <a:srgbClr val="FFFFFF"/>
                          </a:solidFill>
                          <a:latin typeface="Inter"/>
                        </a:rPr>
                        <a:t>YoY Change</a:t>
                      </a:r>
                    </a:p>
                  </a:txBody>
                  <a:tcPr anchor="ctr" marL="120000" marR="80000" marT="50000" marB="50000">
                    <a:solidFill>
                      <a:srgbClr val="059669"/>
                    </a:solidFill>
                  </a:tcPr>
                </a:tc>
              </a:tr>
              <a:tr h="600000"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Inter"/>
                        </a:rPr>
                        <a:t>Revenue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Inter"/>
                        </a:rPr>
                        <a:t>$690M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Inter"/>
                        </a:rPr>
                        <a:t>$780M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Inter"/>
                        </a:rPr>
                        <a:t>$850M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Inter"/>
                        </a:rPr>
                        <a:t>+9.0%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</a:tr>
              <a:tr h="600000"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Inter"/>
                        </a:rPr>
                        <a:t>Gross Profit</a:t>
                      </a:r>
                    </a:p>
                  </a:txBody>
                  <a:tcPr anchor="ctr" marL="120000" marR="80000" marT="40000" marB="40000">
                    <a:solidFill>
                      <a:srgbClr val="E6F4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Inter"/>
                        </a:rPr>
                        <a:t>$380M</a:t>
                      </a:r>
                    </a:p>
                  </a:txBody>
                  <a:tcPr anchor="ctr" marL="120000" marR="80000" marT="40000" marB="40000">
                    <a:solidFill>
                      <a:srgbClr val="E6F4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Inter"/>
                        </a:rPr>
                        <a:t>$440M</a:t>
                      </a:r>
                    </a:p>
                  </a:txBody>
                  <a:tcPr anchor="ctr" marL="120000" marR="80000" marT="40000" marB="40000">
                    <a:solidFill>
                      <a:srgbClr val="E6F4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Inter"/>
                        </a:rPr>
                        <a:t>$490M</a:t>
                      </a:r>
                    </a:p>
                  </a:txBody>
                  <a:tcPr anchor="ctr" marL="120000" marR="80000" marT="40000" marB="40000">
                    <a:solidFill>
                      <a:srgbClr val="E6F4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Inter"/>
                        </a:rPr>
                        <a:t>+11.4%</a:t>
                      </a:r>
                    </a:p>
                  </a:txBody>
                  <a:tcPr anchor="ctr" marL="120000" marR="80000" marT="40000" marB="40000">
                    <a:solidFill>
                      <a:srgbClr val="E6F4F0"/>
                    </a:solidFill>
                  </a:tcPr>
                </a:tc>
              </a:tr>
              <a:tr h="600000"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Inter"/>
                        </a:rPr>
                        <a:t>Operating Income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Inter"/>
                        </a:rPr>
                        <a:t>$95M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Inter"/>
                        </a:rPr>
                        <a:t>$120M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Inter"/>
                        </a:rPr>
                        <a:t>$145M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Inter"/>
                        </a:rPr>
                        <a:t>+20.8%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</a:tr>
              <a:tr h="600000"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Inter"/>
                        </a:rPr>
                        <a:t>Net Income</a:t>
                      </a:r>
                    </a:p>
                  </a:txBody>
                  <a:tcPr anchor="ctr" marL="120000" marR="80000" marT="40000" marB="40000">
                    <a:solidFill>
                      <a:srgbClr val="E6F4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Inter"/>
                        </a:rPr>
                        <a:t>$72M</a:t>
                      </a:r>
                    </a:p>
                  </a:txBody>
                  <a:tcPr anchor="ctr" marL="120000" marR="80000" marT="40000" marB="40000">
                    <a:solidFill>
                      <a:srgbClr val="E6F4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Inter"/>
                        </a:rPr>
                        <a:t>$92M</a:t>
                      </a:r>
                    </a:p>
                  </a:txBody>
                  <a:tcPr anchor="ctr" marL="120000" marR="80000" marT="40000" marB="40000">
                    <a:solidFill>
                      <a:srgbClr val="E6F4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Inter"/>
                        </a:rPr>
                        <a:t>$115M</a:t>
                      </a:r>
                    </a:p>
                  </a:txBody>
                  <a:tcPr anchor="ctr" marL="120000" marR="80000" marT="40000" marB="40000">
                    <a:solidFill>
                      <a:srgbClr val="E6F4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Inter"/>
                        </a:rPr>
                        <a:t>+25.0%</a:t>
                      </a:r>
                    </a:p>
                  </a:txBody>
                  <a:tcPr anchor="ctr" marL="120000" marR="80000" marT="40000" marB="40000">
                    <a:solidFill>
                      <a:srgbClr val="E6F4F0"/>
                    </a:solidFill>
                  </a:tcPr>
                </a:tc>
              </a:tr>
              <a:tr h="600000"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Inter"/>
                        </a:rPr>
                        <a:t>EBITDA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Inter"/>
                        </a:rPr>
                        <a:t>$130M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Inter"/>
                        </a:rPr>
                        <a:t>$160M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Inter"/>
                        </a:rPr>
                        <a:t>$195M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Inter"/>
                        </a:rPr>
                        <a:t>+21.9%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</a:tr>
              <a:tr h="600000"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Inter"/>
                        </a:rPr>
                        <a:t>EPS</a:t>
                      </a:r>
                    </a:p>
                  </a:txBody>
                  <a:tcPr anchor="ctr" marL="120000" marR="80000" marT="40000" marB="40000">
                    <a:solidFill>
                      <a:srgbClr val="E6F4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Inter"/>
                        </a:rPr>
                        <a:t>$3.20</a:t>
                      </a:r>
                    </a:p>
                  </a:txBody>
                  <a:tcPr anchor="ctr" marL="120000" marR="80000" marT="40000" marB="40000">
                    <a:solidFill>
                      <a:srgbClr val="E6F4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Inter"/>
                        </a:rPr>
                        <a:t>$4.10</a:t>
                      </a:r>
                    </a:p>
                  </a:txBody>
                  <a:tcPr anchor="ctr" marL="120000" marR="80000" marT="40000" marB="40000">
                    <a:solidFill>
                      <a:srgbClr val="E6F4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Inter"/>
                        </a:rPr>
                        <a:t>$5.15</a:t>
                      </a:r>
                    </a:p>
                  </a:txBody>
                  <a:tcPr anchor="ctr" marL="120000" marR="80000" marT="40000" marB="40000">
                    <a:solidFill>
                      <a:srgbClr val="E6F4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Inter"/>
                        </a:rPr>
                        <a:t>+25.6%</a:t>
                      </a:r>
                    </a:p>
                  </a:txBody>
                  <a:tcPr anchor="ctr" marL="120000" marR="80000" marT="40000" marB="40000">
                    <a:solidFill>
                      <a:srgbClr val="E6F4F0"/>
                    </a:solidFill>
                  </a:tcPr>
                </a:tc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788669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EcoForward Group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26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CFDF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788669" y="274320"/>
            <a:ext cx="10614662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064E3B"/>
                </a:solidFill>
                <a:latin typeface="Inter"/>
              </a:rPr>
              <a:t>Performance Gauges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788669" y="880000"/>
            <a:ext cx="500000" cy="0"/>
          </a:xfrm>
          <a:prstGeom prst="line">
            <a:avLst/>
          </a:prstGeom>
          <a:ln w="38100">
            <a:solidFill>
              <a:srgbClr val="92400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Connector 4"/>
          <p:cNvCxnSpPr/>
          <p:nvPr/>
        </p:nvCxnSpPr>
        <p:spPr>
          <a:xfrm>
            <a:off x="788669" y="1521600"/>
            <a:ext cx="5107331" cy="0"/>
          </a:xfrm>
          <a:prstGeom prst="line">
            <a:avLst/>
          </a:prstGeom>
          <a:ln w="6350">
            <a:solidFill>
              <a:srgbClr val="D2D4D8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Connector 5"/>
          <p:cNvCxnSpPr/>
          <p:nvPr/>
        </p:nvCxnSpPr>
        <p:spPr>
          <a:xfrm>
            <a:off x="788669" y="1521600"/>
            <a:ext cx="400000" cy="0"/>
          </a:xfrm>
          <a:prstGeom prst="line">
            <a:avLst/>
          </a:prstGeom>
          <a:ln w="19050">
            <a:solidFill>
              <a:srgbClr val="92400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/>
          <p:nvPr/>
        </p:nvSpPr>
        <p:spPr>
          <a:xfrm>
            <a:off x="868669" y="2228900"/>
            <a:ext cx="900000" cy="900000"/>
          </a:xfrm>
          <a:prstGeom prst="ellipse">
            <a:avLst/>
          </a:prstGeom>
          <a:solidFill>
            <a:srgbClr val="E8E9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Oval 7"/>
          <p:cNvSpPr/>
          <p:nvPr/>
        </p:nvSpPr>
        <p:spPr>
          <a:xfrm>
            <a:off x="868669" y="2228900"/>
            <a:ext cx="900000" cy="900000"/>
          </a:xfrm>
          <a:prstGeom prst="ellipse">
            <a:avLst/>
          </a:prstGeom>
          <a:solidFill>
            <a:srgbClr val="0596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Oval 8"/>
          <p:cNvSpPr/>
          <p:nvPr/>
        </p:nvSpPr>
        <p:spPr>
          <a:xfrm>
            <a:off x="967669" y="2327900"/>
            <a:ext cx="702000" cy="702000"/>
          </a:xfrm>
          <a:prstGeom prst="ellipse">
            <a:avLst/>
          </a:prstGeom>
          <a:solidFill>
            <a:srgbClr val="ECFDF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TextBox 9"/>
          <p:cNvSpPr txBox="1"/>
          <p:nvPr/>
        </p:nvSpPr>
        <p:spPr>
          <a:xfrm>
            <a:off x="967669" y="2591150"/>
            <a:ext cx="702000" cy="1755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500" b="1" i="0">
                <a:solidFill>
                  <a:srgbClr val="064E3B"/>
                </a:solidFill>
                <a:latin typeface="Inter"/>
              </a:rPr>
              <a:t>82%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888669" y="2378900"/>
            <a:ext cx="4007331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6B7280"/>
                </a:solidFill>
                <a:latin typeface="Inter"/>
              </a:rPr>
              <a:t>Revenue Target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888669" y="2628900"/>
            <a:ext cx="4007331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200" b="1" i="0">
                <a:solidFill>
                  <a:srgbClr val="064E3B"/>
                </a:solidFill>
                <a:latin typeface="Inter"/>
              </a:rPr>
              <a:t>$8.2M / $10M</a:t>
            </a:r>
          </a:p>
        </p:txBody>
      </p:sp>
      <p:cxnSp>
        <p:nvCxnSpPr>
          <p:cNvPr id="13" name="Connector 12"/>
          <p:cNvCxnSpPr/>
          <p:nvPr/>
        </p:nvCxnSpPr>
        <p:spPr>
          <a:xfrm>
            <a:off x="1888669" y="2978900"/>
            <a:ext cx="4007331" cy="0"/>
          </a:xfrm>
          <a:prstGeom prst="line">
            <a:avLst/>
          </a:prstGeom>
          <a:ln w="6350">
            <a:solidFill>
              <a:srgbClr val="DADBD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Connector 13"/>
          <p:cNvCxnSpPr/>
          <p:nvPr/>
        </p:nvCxnSpPr>
        <p:spPr>
          <a:xfrm>
            <a:off x="6296000" y="1521600"/>
            <a:ext cx="5107331" cy="0"/>
          </a:xfrm>
          <a:prstGeom prst="line">
            <a:avLst/>
          </a:prstGeom>
          <a:ln w="6350">
            <a:solidFill>
              <a:srgbClr val="D2D4D8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Connector 14"/>
          <p:cNvCxnSpPr/>
          <p:nvPr/>
        </p:nvCxnSpPr>
        <p:spPr>
          <a:xfrm>
            <a:off x="6296000" y="1521600"/>
            <a:ext cx="400000" cy="0"/>
          </a:xfrm>
          <a:prstGeom prst="line">
            <a:avLst/>
          </a:prstGeom>
          <a:ln w="19050">
            <a:solidFill>
              <a:srgbClr val="92400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Oval 15"/>
          <p:cNvSpPr/>
          <p:nvPr/>
        </p:nvSpPr>
        <p:spPr>
          <a:xfrm>
            <a:off x="6376000" y="2228900"/>
            <a:ext cx="900000" cy="900000"/>
          </a:xfrm>
          <a:prstGeom prst="ellipse">
            <a:avLst/>
          </a:prstGeom>
          <a:solidFill>
            <a:srgbClr val="E8E9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7" name="Oval 16"/>
          <p:cNvSpPr/>
          <p:nvPr/>
        </p:nvSpPr>
        <p:spPr>
          <a:xfrm>
            <a:off x="6376000" y="2228900"/>
            <a:ext cx="900000" cy="900000"/>
          </a:xfrm>
          <a:prstGeom prst="ellipse">
            <a:avLst/>
          </a:prstGeom>
          <a:solidFill>
            <a:srgbClr val="10B9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Oval 17"/>
          <p:cNvSpPr/>
          <p:nvPr/>
        </p:nvSpPr>
        <p:spPr>
          <a:xfrm>
            <a:off x="6475000" y="2327900"/>
            <a:ext cx="702000" cy="702000"/>
          </a:xfrm>
          <a:prstGeom prst="ellipse">
            <a:avLst/>
          </a:prstGeom>
          <a:solidFill>
            <a:srgbClr val="ECFDF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9" name="TextBox 18"/>
          <p:cNvSpPr txBox="1"/>
          <p:nvPr/>
        </p:nvSpPr>
        <p:spPr>
          <a:xfrm>
            <a:off x="6475000" y="2591150"/>
            <a:ext cx="702000" cy="1755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500" b="1" i="0">
                <a:solidFill>
                  <a:srgbClr val="064E3B"/>
                </a:solidFill>
                <a:latin typeface="Inter"/>
              </a:rPr>
              <a:t>94%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396000" y="2378900"/>
            <a:ext cx="4007331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6B7280"/>
                </a:solidFill>
                <a:latin typeface="Inter"/>
              </a:rPr>
              <a:t>Customer Satisfaction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396000" y="2628900"/>
            <a:ext cx="4007331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200" b="1" i="0">
                <a:solidFill>
                  <a:srgbClr val="064E3B"/>
                </a:solidFill>
                <a:latin typeface="Inter"/>
              </a:rPr>
              <a:t>94%</a:t>
            </a:r>
          </a:p>
        </p:txBody>
      </p:sp>
      <p:cxnSp>
        <p:nvCxnSpPr>
          <p:cNvPr id="22" name="Connector 21"/>
          <p:cNvCxnSpPr/>
          <p:nvPr/>
        </p:nvCxnSpPr>
        <p:spPr>
          <a:xfrm>
            <a:off x="7396000" y="2978900"/>
            <a:ext cx="4007331" cy="0"/>
          </a:xfrm>
          <a:prstGeom prst="line">
            <a:avLst/>
          </a:prstGeom>
          <a:ln w="6350">
            <a:solidFill>
              <a:srgbClr val="DADBD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Connector 22"/>
          <p:cNvCxnSpPr/>
          <p:nvPr/>
        </p:nvCxnSpPr>
        <p:spPr>
          <a:xfrm>
            <a:off x="788669" y="3836200"/>
            <a:ext cx="5107331" cy="0"/>
          </a:xfrm>
          <a:prstGeom prst="line">
            <a:avLst/>
          </a:prstGeom>
          <a:ln w="6350">
            <a:solidFill>
              <a:srgbClr val="D2D4D8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onnector 23"/>
          <p:cNvCxnSpPr/>
          <p:nvPr/>
        </p:nvCxnSpPr>
        <p:spPr>
          <a:xfrm>
            <a:off x="788669" y="3836200"/>
            <a:ext cx="400000" cy="0"/>
          </a:xfrm>
          <a:prstGeom prst="line">
            <a:avLst/>
          </a:prstGeom>
          <a:ln w="19050">
            <a:solidFill>
              <a:srgbClr val="92400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868669" y="4543500"/>
            <a:ext cx="900000" cy="900000"/>
          </a:xfrm>
          <a:prstGeom prst="ellipse">
            <a:avLst/>
          </a:prstGeom>
          <a:solidFill>
            <a:srgbClr val="E8E9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6" name="Oval 25"/>
          <p:cNvSpPr/>
          <p:nvPr/>
        </p:nvSpPr>
        <p:spPr>
          <a:xfrm>
            <a:off x="868669" y="4543500"/>
            <a:ext cx="900000" cy="900000"/>
          </a:xfrm>
          <a:prstGeom prst="ellipse">
            <a:avLst/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7" name="Oval 26"/>
          <p:cNvSpPr/>
          <p:nvPr/>
        </p:nvSpPr>
        <p:spPr>
          <a:xfrm>
            <a:off x="967669" y="4642500"/>
            <a:ext cx="702000" cy="702000"/>
          </a:xfrm>
          <a:prstGeom prst="ellipse">
            <a:avLst/>
          </a:prstGeom>
          <a:solidFill>
            <a:srgbClr val="ECFDF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8" name="TextBox 27"/>
          <p:cNvSpPr txBox="1"/>
          <p:nvPr/>
        </p:nvSpPr>
        <p:spPr>
          <a:xfrm>
            <a:off x="967669" y="4905750"/>
            <a:ext cx="702000" cy="1755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500" b="1" i="0">
                <a:solidFill>
                  <a:srgbClr val="064E3B"/>
                </a:solidFill>
                <a:latin typeface="Inter"/>
              </a:rPr>
              <a:t>84%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888669" y="4693500"/>
            <a:ext cx="4007331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6B7280"/>
                </a:solidFill>
                <a:latin typeface="Inter"/>
              </a:rPr>
              <a:t>Sprint Velocity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888669" y="4943500"/>
            <a:ext cx="4007331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200" b="1" i="0">
                <a:solidFill>
                  <a:srgbClr val="064E3B"/>
                </a:solidFill>
                <a:latin typeface="Inter"/>
              </a:rPr>
              <a:t>42 / 50 pts</a:t>
            </a:r>
          </a:p>
        </p:txBody>
      </p:sp>
      <p:cxnSp>
        <p:nvCxnSpPr>
          <p:cNvPr id="31" name="Connector 30"/>
          <p:cNvCxnSpPr/>
          <p:nvPr/>
        </p:nvCxnSpPr>
        <p:spPr>
          <a:xfrm>
            <a:off x="1888669" y="5293500"/>
            <a:ext cx="4007331" cy="0"/>
          </a:xfrm>
          <a:prstGeom prst="line">
            <a:avLst/>
          </a:prstGeom>
          <a:ln w="6350">
            <a:solidFill>
              <a:srgbClr val="DADBD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Connector 31"/>
          <p:cNvCxnSpPr/>
          <p:nvPr/>
        </p:nvCxnSpPr>
        <p:spPr>
          <a:xfrm>
            <a:off x="6296000" y="3836200"/>
            <a:ext cx="5107331" cy="0"/>
          </a:xfrm>
          <a:prstGeom prst="line">
            <a:avLst/>
          </a:prstGeom>
          <a:ln w="6350">
            <a:solidFill>
              <a:srgbClr val="D2D4D8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Connector 32"/>
          <p:cNvCxnSpPr/>
          <p:nvPr/>
        </p:nvCxnSpPr>
        <p:spPr>
          <a:xfrm>
            <a:off x="6296000" y="3836200"/>
            <a:ext cx="400000" cy="0"/>
          </a:xfrm>
          <a:prstGeom prst="line">
            <a:avLst/>
          </a:prstGeom>
          <a:ln w="19050">
            <a:solidFill>
              <a:srgbClr val="92400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Oval 33"/>
          <p:cNvSpPr/>
          <p:nvPr/>
        </p:nvSpPr>
        <p:spPr>
          <a:xfrm>
            <a:off x="6376000" y="4543500"/>
            <a:ext cx="900000" cy="900000"/>
          </a:xfrm>
          <a:prstGeom prst="ellipse">
            <a:avLst/>
          </a:prstGeom>
          <a:solidFill>
            <a:srgbClr val="E8E9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5" name="Oval 34"/>
          <p:cNvSpPr/>
          <p:nvPr/>
        </p:nvSpPr>
        <p:spPr>
          <a:xfrm>
            <a:off x="6376000" y="4543500"/>
            <a:ext cx="900000" cy="900000"/>
          </a:xfrm>
          <a:prstGeom prst="ellipse">
            <a:avLst/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6" name="Oval 35"/>
          <p:cNvSpPr/>
          <p:nvPr/>
        </p:nvSpPr>
        <p:spPr>
          <a:xfrm>
            <a:off x="6475000" y="4642500"/>
            <a:ext cx="702000" cy="702000"/>
          </a:xfrm>
          <a:prstGeom prst="ellipse">
            <a:avLst/>
          </a:prstGeom>
          <a:solidFill>
            <a:srgbClr val="ECFDF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7" name="TextBox 36"/>
          <p:cNvSpPr txBox="1"/>
          <p:nvPr/>
        </p:nvSpPr>
        <p:spPr>
          <a:xfrm>
            <a:off x="6475000" y="4905750"/>
            <a:ext cx="702000" cy="1755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500" b="1" i="0">
                <a:solidFill>
                  <a:srgbClr val="064E3B"/>
                </a:solidFill>
                <a:latin typeface="Inter"/>
              </a:rPr>
              <a:t>99%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7396000" y="4693500"/>
            <a:ext cx="4007331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6B7280"/>
                </a:solidFill>
                <a:latin typeface="Inter"/>
              </a:rPr>
              <a:t>Uptime SLA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7396000" y="4943500"/>
            <a:ext cx="4007331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200" b="1" i="0">
                <a:solidFill>
                  <a:srgbClr val="064E3B"/>
                </a:solidFill>
                <a:latin typeface="Inter"/>
              </a:rPr>
              <a:t>99.95%</a:t>
            </a:r>
          </a:p>
        </p:txBody>
      </p:sp>
      <p:cxnSp>
        <p:nvCxnSpPr>
          <p:cNvPr id="40" name="Connector 39"/>
          <p:cNvCxnSpPr/>
          <p:nvPr/>
        </p:nvCxnSpPr>
        <p:spPr>
          <a:xfrm>
            <a:off x="7396000" y="5293500"/>
            <a:ext cx="4007331" cy="0"/>
          </a:xfrm>
          <a:prstGeom prst="line">
            <a:avLst/>
          </a:prstGeom>
          <a:ln w="6350">
            <a:solidFill>
              <a:srgbClr val="DADBD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Rectangle 40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2" name="TextBox 41"/>
          <p:cNvSpPr txBox="1"/>
          <p:nvPr/>
        </p:nvSpPr>
        <p:spPr>
          <a:xfrm>
            <a:off x="788669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EcoForward Group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27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100000" cy="6858000"/>
          </a:xfrm>
          <a:prstGeom prst="rect">
            <a:avLst/>
          </a:prstGeom>
          <a:solidFill>
            <a:srgbClr val="92400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TextBox 3"/>
          <p:cNvSpPr txBox="1"/>
          <p:nvPr/>
        </p:nvSpPr>
        <p:spPr>
          <a:xfrm>
            <a:off x="885800" y="1200000"/>
            <a:ext cx="2000000" cy="10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8000" b="1" i="0">
                <a:solidFill>
                  <a:srgbClr val="D9E4E1"/>
                </a:solidFill>
                <a:latin typeface="Inter"/>
              </a:rPr>
              <a:t>05</a:t>
            </a:r>
          </a:p>
        </p:txBody>
      </p:sp>
      <p:cxnSp>
        <p:nvCxnSpPr>
          <p:cNvPr id="5" name="Connector 4"/>
          <p:cNvCxnSpPr/>
          <p:nvPr/>
        </p:nvCxnSpPr>
        <p:spPr>
          <a:xfrm>
            <a:off x="885800" y="2300000"/>
            <a:ext cx="500000" cy="0"/>
          </a:xfrm>
          <a:prstGeom prst="line">
            <a:avLst/>
          </a:prstGeom>
          <a:ln w="19050">
            <a:solidFill>
              <a:srgbClr val="92400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85800" y="2500000"/>
            <a:ext cx="10134600" cy="8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3400" b="1" i="0">
                <a:solidFill>
                  <a:srgbClr val="064E3B"/>
                </a:solidFill>
                <a:latin typeface="Inter"/>
              </a:rPr>
              <a:t>Planning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85800" y="3400000"/>
            <a:ext cx="101346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400" b="0" i="0">
                <a:solidFill>
                  <a:srgbClr val="6B7280"/>
                </a:solidFill>
                <a:latin typeface="Inter"/>
              </a:rPr>
              <a:t>Roadmap, milestones, and risk management</a:t>
            </a:r>
          </a:p>
        </p:txBody>
      </p:sp>
      <p:cxnSp>
        <p:nvCxnSpPr>
          <p:cNvPr id="8" name="Connector 7"/>
          <p:cNvCxnSpPr/>
          <p:nvPr/>
        </p:nvCxnSpPr>
        <p:spPr>
          <a:xfrm>
            <a:off x="885800" y="5858000"/>
            <a:ext cx="10620400" cy="0"/>
          </a:xfrm>
          <a:prstGeom prst="line">
            <a:avLst/>
          </a:prstGeom>
          <a:ln w="6350">
            <a:solidFill>
              <a:srgbClr val="E1E2E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043E2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TextBox 9"/>
          <p:cNvSpPr txBox="1"/>
          <p:nvPr/>
        </p:nvSpPr>
        <p:spPr>
          <a:xfrm>
            <a:off x="788669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82A69D"/>
                </a:solidFill>
                <a:latin typeface="Inter"/>
              </a:rPr>
              <a:t>EcoForward Group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82A69D"/>
                </a:solidFill>
                <a:latin typeface="Inter"/>
              </a:rPr>
              <a:t>28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788669" y="274320"/>
            <a:ext cx="10614662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064E3B"/>
                </a:solidFill>
                <a:latin typeface="Inter"/>
              </a:rPr>
              <a:t>Project Milestones</a:t>
            </a:r>
          </a:p>
        </p:txBody>
      </p:sp>
      <p:cxnSp>
        <p:nvCxnSpPr>
          <p:cNvPr id="3" name="Connector 2"/>
          <p:cNvCxnSpPr/>
          <p:nvPr/>
        </p:nvCxnSpPr>
        <p:spPr>
          <a:xfrm>
            <a:off x="788669" y="880000"/>
            <a:ext cx="500000" cy="0"/>
          </a:xfrm>
          <a:prstGeom prst="line">
            <a:avLst/>
          </a:prstGeom>
          <a:ln w="38100">
            <a:solidFill>
              <a:srgbClr val="92400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Connector 3"/>
          <p:cNvCxnSpPr/>
          <p:nvPr/>
        </p:nvCxnSpPr>
        <p:spPr>
          <a:xfrm>
            <a:off x="788669" y="1571600"/>
            <a:ext cx="10614662" cy="0"/>
          </a:xfrm>
          <a:prstGeom prst="line">
            <a:avLst/>
          </a:prstGeom>
          <a:ln w="6350">
            <a:solidFill>
              <a:srgbClr val="E1E2E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Connector 4"/>
          <p:cNvCxnSpPr/>
          <p:nvPr/>
        </p:nvCxnSpPr>
        <p:spPr>
          <a:xfrm>
            <a:off x="2648669" y="1571600"/>
            <a:ext cx="80000" cy="0"/>
          </a:xfrm>
          <a:prstGeom prst="line">
            <a:avLst/>
          </a:prstGeom>
          <a:ln w="25400">
            <a:solidFill>
              <a:srgbClr val="92400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888669" y="1671600"/>
            <a:ext cx="6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000" b="1" i="0">
                <a:solidFill>
                  <a:srgbClr val="92400E"/>
                </a:solidFill>
                <a:latin typeface="Inter"/>
              </a:rPr>
              <a:t>01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88669" y="1671600"/>
            <a:ext cx="11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100" b="1" i="0">
                <a:solidFill>
                  <a:srgbClr val="6B7280"/>
                </a:solidFill>
                <a:latin typeface="Inter"/>
              </a:rPr>
              <a:t>Jan 2026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938669" y="1671600"/>
            <a:ext cx="8464662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400" b="1" i="0">
                <a:solidFill>
                  <a:srgbClr val="064E3B"/>
                </a:solidFill>
                <a:latin typeface="Inter"/>
              </a:rPr>
              <a:t>Project Kickoff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938669" y="2041600"/>
            <a:ext cx="8464662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Assemble team and define scope</a:t>
            </a:r>
          </a:p>
        </p:txBody>
      </p:sp>
      <p:cxnSp>
        <p:nvCxnSpPr>
          <p:cNvPr id="10" name="Connector 9"/>
          <p:cNvCxnSpPr/>
          <p:nvPr/>
        </p:nvCxnSpPr>
        <p:spPr>
          <a:xfrm>
            <a:off x="788669" y="2343133"/>
            <a:ext cx="10614662" cy="0"/>
          </a:xfrm>
          <a:prstGeom prst="line">
            <a:avLst/>
          </a:prstGeom>
          <a:ln w="6350">
            <a:solidFill>
              <a:srgbClr val="E1E2E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onnector 10"/>
          <p:cNvCxnSpPr/>
          <p:nvPr/>
        </p:nvCxnSpPr>
        <p:spPr>
          <a:xfrm>
            <a:off x="2648669" y="2343133"/>
            <a:ext cx="80000" cy="0"/>
          </a:xfrm>
          <a:prstGeom prst="line">
            <a:avLst/>
          </a:prstGeom>
          <a:ln w="25400">
            <a:solidFill>
              <a:srgbClr val="92400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888669" y="2443133"/>
            <a:ext cx="6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000" b="1" i="0">
                <a:solidFill>
                  <a:srgbClr val="92400E"/>
                </a:solidFill>
                <a:latin typeface="Inter"/>
              </a:rPr>
              <a:t>02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88669" y="2443133"/>
            <a:ext cx="11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100" b="1" i="0">
                <a:solidFill>
                  <a:srgbClr val="6B7280"/>
                </a:solidFill>
                <a:latin typeface="Inter"/>
              </a:rPr>
              <a:t>Mar 2026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938669" y="2443133"/>
            <a:ext cx="8464662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400" b="1" i="0">
                <a:solidFill>
                  <a:srgbClr val="064E3B"/>
                </a:solidFill>
                <a:latin typeface="Inter"/>
              </a:rPr>
              <a:t>Alpha Release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938669" y="2813133"/>
            <a:ext cx="8464662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Core features complete</a:t>
            </a:r>
          </a:p>
        </p:txBody>
      </p:sp>
      <p:cxnSp>
        <p:nvCxnSpPr>
          <p:cNvPr id="16" name="Connector 15"/>
          <p:cNvCxnSpPr/>
          <p:nvPr/>
        </p:nvCxnSpPr>
        <p:spPr>
          <a:xfrm>
            <a:off x="788669" y="3114666"/>
            <a:ext cx="10614662" cy="0"/>
          </a:xfrm>
          <a:prstGeom prst="line">
            <a:avLst/>
          </a:prstGeom>
          <a:ln w="6350">
            <a:solidFill>
              <a:srgbClr val="E1E2E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onnector 16"/>
          <p:cNvCxnSpPr/>
          <p:nvPr/>
        </p:nvCxnSpPr>
        <p:spPr>
          <a:xfrm>
            <a:off x="2648669" y="3114666"/>
            <a:ext cx="80000" cy="0"/>
          </a:xfrm>
          <a:prstGeom prst="line">
            <a:avLst/>
          </a:prstGeom>
          <a:ln w="25400">
            <a:solidFill>
              <a:srgbClr val="92400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888669" y="3214666"/>
            <a:ext cx="6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000" b="1" i="0">
                <a:solidFill>
                  <a:srgbClr val="92400E"/>
                </a:solidFill>
                <a:latin typeface="Inter"/>
              </a:rPr>
              <a:t>03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88669" y="3214666"/>
            <a:ext cx="11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100" b="1" i="0">
                <a:solidFill>
                  <a:srgbClr val="6B7280"/>
                </a:solidFill>
                <a:latin typeface="Inter"/>
              </a:rPr>
              <a:t>May 2026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938669" y="3214666"/>
            <a:ext cx="8464662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400" b="1" i="0">
                <a:solidFill>
                  <a:srgbClr val="064E3B"/>
                </a:solidFill>
                <a:latin typeface="Inter"/>
              </a:rPr>
              <a:t>Beta Testing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938669" y="3584666"/>
            <a:ext cx="8464662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User acceptance testing</a:t>
            </a:r>
          </a:p>
        </p:txBody>
      </p:sp>
      <p:cxnSp>
        <p:nvCxnSpPr>
          <p:cNvPr id="22" name="Connector 21"/>
          <p:cNvCxnSpPr/>
          <p:nvPr/>
        </p:nvCxnSpPr>
        <p:spPr>
          <a:xfrm>
            <a:off x="788669" y="3886199"/>
            <a:ext cx="10614662" cy="0"/>
          </a:xfrm>
          <a:prstGeom prst="line">
            <a:avLst/>
          </a:prstGeom>
          <a:ln w="6350">
            <a:solidFill>
              <a:srgbClr val="E1E2E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Connector 22"/>
          <p:cNvCxnSpPr/>
          <p:nvPr/>
        </p:nvCxnSpPr>
        <p:spPr>
          <a:xfrm>
            <a:off x="2648669" y="3886199"/>
            <a:ext cx="80000" cy="0"/>
          </a:xfrm>
          <a:prstGeom prst="line">
            <a:avLst/>
          </a:prstGeom>
          <a:ln w="25400">
            <a:solidFill>
              <a:srgbClr val="92400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1888669" y="3986199"/>
            <a:ext cx="6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000" b="1" i="0">
                <a:solidFill>
                  <a:srgbClr val="92400E"/>
                </a:solidFill>
                <a:latin typeface="Inter"/>
              </a:rPr>
              <a:t>04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88669" y="3986199"/>
            <a:ext cx="11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100" b="1" i="0">
                <a:solidFill>
                  <a:srgbClr val="6B7280"/>
                </a:solidFill>
                <a:latin typeface="Inter"/>
              </a:rPr>
              <a:t>Jul 2026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2938669" y="3986199"/>
            <a:ext cx="8464662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400" b="1" i="0">
                <a:solidFill>
                  <a:srgbClr val="064E3B"/>
                </a:solidFill>
                <a:latin typeface="Inter"/>
              </a:rPr>
              <a:t>Launch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938669" y="4356199"/>
            <a:ext cx="8464662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Public release and marketing</a:t>
            </a:r>
          </a:p>
        </p:txBody>
      </p:sp>
      <p:cxnSp>
        <p:nvCxnSpPr>
          <p:cNvPr id="28" name="Connector 27"/>
          <p:cNvCxnSpPr/>
          <p:nvPr/>
        </p:nvCxnSpPr>
        <p:spPr>
          <a:xfrm>
            <a:off x="788669" y="4657732"/>
            <a:ext cx="10614662" cy="0"/>
          </a:xfrm>
          <a:prstGeom prst="line">
            <a:avLst/>
          </a:prstGeom>
          <a:ln w="6350">
            <a:solidFill>
              <a:srgbClr val="E1E2E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Connector 28"/>
          <p:cNvCxnSpPr/>
          <p:nvPr/>
        </p:nvCxnSpPr>
        <p:spPr>
          <a:xfrm>
            <a:off x="2648669" y="4657732"/>
            <a:ext cx="80000" cy="0"/>
          </a:xfrm>
          <a:prstGeom prst="line">
            <a:avLst/>
          </a:prstGeom>
          <a:ln w="25400">
            <a:solidFill>
              <a:srgbClr val="92400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1888669" y="4757732"/>
            <a:ext cx="6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000" b="1" i="0">
                <a:solidFill>
                  <a:srgbClr val="92400E"/>
                </a:solidFill>
                <a:latin typeface="Inter"/>
              </a:rPr>
              <a:t>05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788669" y="4757732"/>
            <a:ext cx="11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100" b="1" i="0">
                <a:solidFill>
                  <a:srgbClr val="6B7280"/>
                </a:solidFill>
                <a:latin typeface="Inter"/>
              </a:rPr>
              <a:t>Sep 2026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2938669" y="4757732"/>
            <a:ext cx="8464662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400" b="1" i="0">
                <a:solidFill>
                  <a:srgbClr val="064E3B"/>
                </a:solidFill>
                <a:latin typeface="Inter"/>
              </a:rPr>
              <a:t>Scale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2938669" y="5127732"/>
            <a:ext cx="8464662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Performance optimization</a:t>
            </a:r>
          </a:p>
        </p:txBody>
      </p:sp>
      <p:cxnSp>
        <p:nvCxnSpPr>
          <p:cNvPr id="34" name="Connector 33"/>
          <p:cNvCxnSpPr/>
          <p:nvPr/>
        </p:nvCxnSpPr>
        <p:spPr>
          <a:xfrm>
            <a:off x="788669" y="5429265"/>
            <a:ext cx="10614662" cy="0"/>
          </a:xfrm>
          <a:prstGeom prst="line">
            <a:avLst/>
          </a:prstGeom>
          <a:ln w="6350">
            <a:solidFill>
              <a:srgbClr val="E1E2E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Connector 34"/>
          <p:cNvCxnSpPr/>
          <p:nvPr/>
        </p:nvCxnSpPr>
        <p:spPr>
          <a:xfrm>
            <a:off x="2648669" y="5429265"/>
            <a:ext cx="80000" cy="0"/>
          </a:xfrm>
          <a:prstGeom prst="line">
            <a:avLst/>
          </a:prstGeom>
          <a:ln w="25400">
            <a:solidFill>
              <a:srgbClr val="92400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1888669" y="5529265"/>
            <a:ext cx="6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000" b="1" i="0">
                <a:solidFill>
                  <a:srgbClr val="92400E"/>
                </a:solidFill>
                <a:latin typeface="Inter"/>
              </a:rPr>
              <a:t>06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788669" y="5529265"/>
            <a:ext cx="11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100" b="1" i="0">
                <a:solidFill>
                  <a:srgbClr val="6B7280"/>
                </a:solidFill>
                <a:latin typeface="Inter"/>
              </a:rPr>
              <a:t>Nov 2026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2938669" y="5529265"/>
            <a:ext cx="8464662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400" b="1" i="0">
                <a:solidFill>
                  <a:srgbClr val="064E3B"/>
                </a:solidFill>
                <a:latin typeface="Inter"/>
              </a:rPr>
              <a:t>Review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2938669" y="5899265"/>
            <a:ext cx="8464662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Post-launch assessment</a:t>
            </a:r>
          </a:p>
        </p:txBody>
      </p:sp>
      <p:cxnSp>
        <p:nvCxnSpPr>
          <p:cNvPr id="40" name="Connector 39"/>
          <p:cNvCxnSpPr/>
          <p:nvPr/>
        </p:nvCxnSpPr>
        <p:spPr>
          <a:xfrm>
            <a:off x="2688669" y="1571600"/>
            <a:ext cx="0" cy="3857665"/>
          </a:xfrm>
          <a:prstGeom prst="line">
            <a:avLst/>
          </a:prstGeom>
          <a:ln w="9525">
            <a:solidFill>
              <a:srgbClr val="C3C6C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Connector 40"/>
          <p:cNvCxnSpPr/>
          <p:nvPr/>
        </p:nvCxnSpPr>
        <p:spPr>
          <a:xfrm>
            <a:off x="788669" y="6100800"/>
            <a:ext cx="10614662" cy="0"/>
          </a:xfrm>
          <a:prstGeom prst="line">
            <a:avLst/>
          </a:prstGeom>
          <a:ln w="6350">
            <a:solidFill>
              <a:srgbClr val="E1E2E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3" name="TextBox 42"/>
          <p:cNvSpPr txBox="1"/>
          <p:nvPr/>
        </p:nvSpPr>
        <p:spPr>
          <a:xfrm>
            <a:off x="788669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EcoForward Group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29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100000" cy="6858000"/>
          </a:xfrm>
          <a:prstGeom prst="rect">
            <a:avLst/>
          </a:prstGeom>
          <a:solidFill>
            <a:srgbClr val="92400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TextBox 3"/>
          <p:cNvSpPr txBox="1"/>
          <p:nvPr/>
        </p:nvSpPr>
        <p:spPr>
          <a:xfrm>
            <a:off x="885800" y="1200000"/>
            <a:ext cx="2000000" cy="10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8000" b="1" i="0">
                <a:solidFill>
                  <a:srgbClr val="D9E4E1"/>
                </a:solidFill>
                <a:latin typeface="Inter"/>
              </a:rPr>
              <a:t>01</a:t>
            </a:r>
          </a:p>
        </p:txBody>
      </p:sp>
      <p:cxnSp>
        <p:nvCxnSpPr>
          <p:cNvPr id="5" name="Connector 4"/>
          <p:cNvCxnSpPr/>
          <p:nvPr/>
        </p:nvCxnSpPr>
        <p:spPr>
          <a:xfrm>
            <a:off x="885800" y="2300000"/>
            <a:ext cx="500000" cy="0"/>
          </a:xfrm>
          <a:prstGeom prst="line">
            <a:avLst/>
          </a:prstGeom>
          <a:ln w="19050">
            <a:solidFill>
              <a:srgbClr val="92400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85800" y="2500000"/>
            <a:ext cx="10134600" cy="8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3400" b="1" i="0">
                <a:solidFill>
                  <a:srgbClr val="064E3B"/>
                </a:solidFill>
                <a:latin typeface="Inter"/>
              </a:rPr>
              <a:t>About Us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85800" y="3400000"/>
            <a:ext cx="101346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400" b="0" i="0">
                <a:solidFill>
                  <a:srgbClr val="6B7280"/>
                </a:solidFill>
                <a:latin typeface="Inter"/>
              </a:rPr>
              <a:t>Who we are and what we stand for</a:t>
            </a:r>
          </a:p>
        </p:txBody>
      </p:sp>
      <p:cxnSp>
        <p:nvCxnSpPr>
          <p:cNvPr id="8" name="Connector 7"/>
          <p:cNvCxnSpPr/>
          <p:nvPr/>
        </p:nvCxnSpPr>
        <p:spPr>
          <a:xfrm>
            <a:off x="885800" y="5858000"/>
            <a:ext cx="10620400" cy="0"/>
          </a:xfrm>
          <a:prstGeom prst="line">
            <a:avLst/>
          </a:prstGeom>
          <a:ln w="6350">
            <a:solidFill>
              <a:srgbClr val="E1E2E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043E2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TextBox 9"/>
          <p:cNvSpPr txBox="1"/>
          <p:nvPr/>
        </p:nvSpPr>
        <p:spPr>
          <a:xfrm>
            <a:off x="788669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82A69D"/>
                </a:solidFill>
                <a:latin typeface="Inter"/>
              </a:rPr>
              <a:t>EcoForward Group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82A69D"/>
                </a:solidFill>
                <a:latin typeface="Inter"/>
              </a:rPr>
              <a:t>3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788669" y="274320"/>
            <a:ext cx="10614662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064E3B"/>
                </a:solidFill>
                <a:latin typeface="Inter"/>
              </a:rPr>
              <a:t>Project Board</a:t>
            </a:r>
          </a:p>
        </p:txBody>
      </p:sp>
      <p:cxnSp>
        <p:nvCxnSpPr>
          <p:cNvPr id="3" name="Connector 2"/>
          <p:cNvCxnSpPr/>
          <p:nvPr/>
        </p:nvCxnSpPr>
        <p:spPr>
          <a:xfrm>
            <a:off x="788669" y="880000"/>
            <a:ext cx="500000" cy="0"/>
          </a:xfrm>
          <a:prstGeom prst="line">
            <a:avLst/>
          </a:prstGeom>
          <a:ln w="38100">
            <a:solidFill>
              <a:srgbClr val="92400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Connector 3"/>
          <p:cNvCxnSpPr/>
          <p:nvPr/>
        </p:nvCxnSpPr>
        <p:spPr>
          <a:xfrm>
            <a:off x="828669" y="1671600"/>
            <a:ext cx="3458220" cy="0"/>
          </a:xfrm>
          <a:prstGeom prst="line">
            <a:avLst/>
          </a:prstGeom>
          <a:ln w="6350">
            <a:solidFill>
              <a:srgbClr val="D2D4D8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Connector 4"/>
          <p:cNvCxnSpPr/>
          <p:nvPr/>
        </p:nvCxnSpPr>
        <p:spPr>
          <a:xfrm>
            <a:off x="828669" y="1671600"/>
            <a:ext cx="300000" cy="0"/>
          </a:xfrm>
          <a:prstGeom prst="line">
            <a:avLst/>
          </a:prstGeom>
          <a:ln w="19050">
            <a:solidFill>
              <a:srgbClr val="92400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28669" y="1751600"/>
            <a:ext cx="345822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1" i="0">
                <a:solidFill>
                  <a:srgbClr val="064E3B"/>
                </a:solidFill>
                <a:latin typeface="Inter"/>
              </a:rPr>
              <a:t>To Do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926889" y="1751600"/>
            <a:ext cx="36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1">
                <a:solidFill>
                  <a:srgbClr val="6B7280"/>
                </a:solidFill>
                <a:latin typeface="Inter"/>
              </a:rPr>
              <a:t>3 tasks</a:t>
            </a:r>
          </a:p>
        </p:txBody>
      </p:sp>
      <p:cxnSp>
        <p:nvCxnSpPr>
          <p:cNvPr id="8" name="Connector 7"/>
          <p:cNvCxnSpPr/>
          <p:nvPr/>
        </p:nvCxnSpPr>
        <p:spPr>
          <a:xfrm>
            <a:off x="828669" y="2151600"/>
            <a:ext cx="3458220" cy="0"/>
          </a:xfrm>
          <a:prstGeom prst="line">
            <a:avLst/>
          </a:prstGeom>
          <a:ln w="3175">
            <a:solidFill>
              <a:srgbClr val="E8E9E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Connector 8"/>
          <p:cNvCxnSpPr/>
          <p:nvPr/>
        </p:nvCxnSpPr>
        <p:spPr>
          <a:xfrm>
            <a:off x="828669" y="2341600"/>
            <a:ext cx="60000" cy="0"/>
          </a:xfrm>
          <a:prstGeom prst="line">
            <a:avLst/>
          </a:prstGeom>
          <a:ln w="12700">
            <a:solidFill>
              <a:srgbClr val="92400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918669" y="2211600"/>
            <a:ext cx="3358220" cy="2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100" b="0" i="0">
                <a:solidFill>
                  <a:srgbClr val="064E3B"/>
                </a:solidFill>
                <a:latin typeface="Inter"/>
              </a:rPr>
              <a:t>Define requirements</a:t>
            </a:r>
          </a:p>
        </p:txBody>
      </p:sp>
      <p:cxnSp>
        <p:nvCxnSpPr>
          <p:cNvPr id="11" name="Connector 10"/>
          <p:cNvCxnSpPr/>
          <p:nvPr/>
        </p:nvCxnSpPr>
        <p:spPr>
          <a:xfrm>
            <a:off x="828669" y="2531600"/>
            <a:ext cx="3458220" cy="0"/>
          </a:xfrm>
          <a:prstGeom prst="line">
            <a:avLst/>
          </a:prstGeom>
          <a:ln w="3175">
            <a:solidFill>
              <a:srgbClr val="E8E9E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onnector 11"/>
          <p:cNvCxnSpPr/>
          <p:nvPr/>
        </p:nvCxnSpPr>
        <p:spPr>
          <a:xfrm>
            <a:off x="828669" y="2721600"/>
            <a:ext cx="60000" cy="0"/>
          </a:xfrm>
          <a:prstGeom prst="line">
            <a:avLst/>
          </a:prstGeom>
          <a:ln w="12700">
            <a:solidFill>
              <a:srgbClr val="92400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18669" y="2591600"/>
            <a:ext cx="3358220" cy="2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100" b="0" i="0">
                <a:solidFill>
                  <a:srgbClr val="064E3B"/>
                </a:solidFill>
                <a:latin typeface="Inter"/>
              </a:rPr>
              <a:t>Design wireframes</a:t>
            </a:r>
          </a:p>
        </p:txBody>
      </p:sp>
      <p:cxnSp>
        <p:nvCxnSpPr>
          <p:cNvPr id="14" name="Connector 13"/>
          <p:cNvCxnSpPr/>
          <p:nvPr/>
        </p:nvCxnSpPr>
        <p:spPr>
          <a:xfrm>
            <a:off x="828669" y="2911600"/>
            <a:ext cx="3458220" cy="0"/>
          </a:xfrm>
          <a:prstGeom prst="line">
            <a:avLst/>
          </a:prstGeom>
          <a:ln w="3175">
            <a:solidFill>
              <a:srgbClr val="E8E9E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Connector 14"/>
          <p:cNvCxnSpPr/>
          <p:nvPr/>
        </p:nvCxnSpPr>
        <p:spPr>
          <a:xfrm>
            <a:off x="828669" y="3101600"/>
            <a:ext cx="60000" cy="0"/>
          </a:xfrm>
          <a:prstGeom prst="line">
            <a:avLst/>
          </a:prstGeom>
          <a:ln w="12700">
            <a:solidFill>
              <a:srgbClr val="92400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918669" y="2971600"/>
            <a:ext cx="3358220" cy="2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100" b="0" i="0">
                <a:solidFill>
                  <a:srgbClr val="064E3B"/>
                </a:solidFill>
                <a:latin typeface="Inter"/>
              </a:rPr>
              <a:t>Set up CI/CD</a:t>
            </a:r>
          </a:p>
        </p:txBody>
      </p:sp>
      <p:cxnSp>
        <p:nvCxnSpPr>
          <p:cNvPr id="17" name="Connector 16"/>
          <p:cNvCxnSpPr/>
          <p:nvPr/>
        </p:nvCxnSpPr>
        <p:spPr>
          <a:xfrm>
            <a:off x="4326888" y="1571600"/>
            <a:ext cx="0" cy="4429200"/>
          </a:xfrm>
          <a:prstGeom prst="line">
            <a:avLst/>
          </a:prstGeom>
          <a:ln w="6350">
            <a:solidFill>
              <a:srgbClr val="E1E2E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onnector 17"/>
          <p:cNvCxnSpPr/>
          <p:nvPr/>
        </p:nvCxnSpPr>
        <p:spPr>
          <a:xfrm>
            <a:off x="4366889" y="1671600"/>
            <a:ext cx="3458220" cy="0"/>
          </a:xfrm>
          <a:prstGeom prst="line">
            <a:avLst/>
          </a:prstGeom>
          <a:ln w="6350">
            <a:solidFill>
              <a:srgbClr val="D2D4D8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Connector 18"/>
          <p:cNvCxnSpPr/>
          <p:nvPr/>
        </p:nvCxnSpPr>
        <p:spPr>
          <a:xfrm>
            <a:off x="4366889" y="1671600"/>
            <a:ext cx="300000" cy="0"/>
          </a:xfrm>
          <a:prstGeom prst="line">
            <a:avLst/>
          </a:prstGeom>
          <a:ln w="19050">
            <a:solidFill>
              <a:srgbClr val="92400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4366889" y="1751600"/>
            <a:ext cx="345822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1" i="0">
                <a:solidFill>
                  <a:srgbClr val="064E3B"/>
                </a:solidFill>
                <a:latin typeface="Inter"/>
              </a:rPr>
              <a:t>In Progress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465109" y="1751600"/>
            <a:ext cx="36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1">
                <a:solidFill>
                  <a:srgbClr val="6B7280"/>
                </a:solidFill>
                <a:latin typeface="Inter"/>
              </a:rPr>
              <a:t>2 tasks</a:t>
            </a:r>
          </a:p>
        </p:txBody>
      </p:sp>
      <p:cxnSp>
        <p:nvCxnSpPr>
          <p:cNvPr id="22" name="Connector 21"/>
          <p:cNvCxnSpPr/>
          <p:nvPr/>
        </p:nvCxnSpPr>
        <p:spPr>
          <a:xfrm>
            <a:off x="4366889" y="2151600"/>
            <a:ext cx="3458220" cy="0"/>
          </a:xfrm>
          <a:prstGeom prst="line">
            <a:avLst/>
          </a:prstGeom>
          <a:ln w="3175">
            <a:solidFill>
              <a:srgbClr val="E8E9E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Connector 22"/>
          <p:cNvCxnSpPr/>
          <p:nvPr/>
        </p:nvCxnSpPr>
        <p:spPr>
          <a:xfrm>
            <a:off x="4366889" y="2341600"/>
            <a:ext cx="60000" cy="0"/>
          </a:xfrm>
          <a:prstGeom prst="line">
            <a:avLst/>
          </a:prstGeom>
          <a:ln w="12700">
            <a:solidFill>
              <a:srgbClr val="92400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4456889" y="2211600"/>
            <a:ext cx="3358220" cy="2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100" b="0" i="0">
                <a:solidFill>
                  <a:srgbClr val="064E3B"/>
                </a:solidFill>
                <a:latin typeface="Inter"/>
              </a:rPr>
              <a:t>API development</a:t>
            </a:r>
          </a:p>
        </p:txBody>
      </p:sp>
      <p:cxnSp>
        <p:nvCxnSpPr>
          <p:cNvPr id="25" name="Connector 24"/>
          <p:cNvCxnSpPr/>
          <p:nvPr/>
        </p:nvCxnSpPr>
        <p:spPr>
          <a:xfrm>
            <a:off x="4366889" y="2531600"/>
            <a:ext cx="3458220" cy="0"/>
          </a:xfrm>
          <a:prstGeom prst="line">
            <a:avLst/>
          </a:prstGeom>
          <a:ln w="3175">
            <a:solidFill>
              <a:srgbClr val="E8E9E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Connector 25"/>
          <p:cNvCxnSpPr/>
          <p:nvPr/>
        </p:nvCxnSpPr>
        <p:spPr>
          <a:xfrm>
            <a:off x="4366889" y="2721600"/>
            <a:ext cx="60000" cy="0"/>
          </a:xfrm>
          <a:prstGeom prst="line">
            <a:avLst/>
          </a:prstGeom>
          <a:ln w="12700">
            <a:solidFill>
              <a:srgbClr val="92400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4456889" y="2591600"/>
            <a:ext cx="3358220" cy="2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100" b="0" i="0">
                <a:solidFill>
                  <a:srgbClr val="064E3B"/>
                </a:solidFill>
                <a:latin typeface="Inter"/>
              </a:rPr>
              <a:t>Frontend build</a:t>
            </a:r>
          </a:p>
        </p:txBody>
      </p:sp>
      <p:cxnSp>
        <p:nvCxnSpPr>
          <p:cNvPr id="28" name="Connector 27"/>
          <p:cNvCxnSpPr/>
          <p:nvPr/>
        </p:nvCxnSpPr>
        <p:spPr>
          <a:xfrm>
            <a:off x="7865108" y="1571600"/>
            <a:ext cx="0" cy="4429200"/>
          </a:xfrm>
          <a:prstGeom prst="line">
            <a:avLst/>
          </a:prstGeom>
          <a:ln w="6350">
            <a:solidFill>
              <a:srgbClr val="E1E2E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Connector 28"/>
          <p:cNvCxnSpPr/>
          <p:nvPr/>
        </p:nvCxnSpPr>
        <p:spPr>
          <a:xfrm>
            <a:off x="7905109" y="1671600"/>
            <a:ext cx="3458220" cy="0"/>
          </a:xfrm>
          <a:prstGeom prst="line">
            <a:avLst/>
          </a:prstGeom>
          <a:ln w="6350">
            <a:solidFill>
              <a:srgbClr val="D2D4D8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Connector 29"/>
          <p:cNvCxnSpPr/>
          <p:nvPr/>
        </p:nvCxnSpPr>
        <p:spPr>
          <a:xfrm>
            <a:off x="7905109" y="1671600"/>
            <a:ext cx="300000" cy="0"/>
          </a:xfrm>
          <a:prstGeom prst="line">
            <a:avLst/>
          </a:prstGeom>
          <a:ln w="19050">
            <a:solidFill>
              <a:srgbClr val="92400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7905109" y="1751600"/>
            <a:ext cx="345822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1" i="0">
                <a:solidFill>
                  <a:srgbClr val="064E3B"/>
                </a:solidFill>
                <a:latin typeface="Inter"/>
              </a:rPr>
              <a:t>Done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1003329" y="1751600"/>
            <a:ext cx="36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1">
                <a:solidFill>
                  <a:srgbClr val="6B7280"/>
                </a:solidFill>
                <a:latin typeface="Inter"/>
              </a:rPr>
              <a:t>3 tasks</a:t>
            </a:r>
          </a:p>
        </p:txBody>
      </p:sp>
      <p:cxnSp>
        <p:nvCxnSpPr>
          <p:cNvPr id="33" name="Connector 32"/>
          <p:cNvCxnSpPr/>
          <p:nvPr/>
        </p:nvCxnSpPr>
        <p:spPr>
          <a:xfrm>
            <a:off x="7905109" y="2151600"/>
            <a:ext cx="3458220" cy="0"/>
          </a:xfrm>
          <a:prstGeom prst="line">
            <a:avLst/>
          </a:prstGeom>
          <a:ln w="3175">
            <a:solidFill>
              <a:srgbClr val="E8E9E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Connector 33"/>
          <p:cNvCxnSpPr/>
          <p:nvPr/>
        </p:nvCxnSpPr>
        <p:spPr>
          <a:xfrm>
            <a:off x="7905109" y="2341600"/>
            <a:ext cx="60000" cy="0"/>
          </a:xfrm>
          <a:prstGeom prst="line">
            <a:avLst/>
          </a:prstGeom>
          <a:ln w="12700">
            <a:solidFill>
              <a:srgbClr val="92400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7995109" y="2211600"/>
            <a:ext cx="3358220" cy="2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100" b="0" i="0">
                <a:solidFill>
                  <a:srgbClr val="064E3B"/>
                </a:solidFill>
                <a:latin typeface="Inter"/>
              </a:rPr>
              <a:t>Project charter</a:t>
            </a:r>
          </a:p>
        </p:txBody>
      </p:sp>
      <p:cxnSp>
        <p:nvCxnSpPr>
          <p:cNvPr id="36" name="Connector 35"/>
          <p:cNvCxnSpPr/>
          <p:nvPr/>
        </p:nvCxnSpPr>
        <p:spPr>
          <a:xfrm>
            <a:off x="7905109" y="2531600"/>
            <a:ext cx="3458220" cy="0"/>
          </a:xfrm>
          <a:prstGeom prst="line">
            <a:avLst/>
          </a:prstGeom>
          <a:ln w="3175">
            <a:solidFill>
              <a:srgbClr val="E8E9E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Connector 36"/>
          <p:cNvCxnSpPr/>
          <p:nvPr/>
        </p:nvCxnSpPr>
        <p:spPr>
          <a:xfrm>
            <a:off x="7905109" y="2721600"/>
            <a:ext cx="60000" cy="0"/>
          </a:xfrm>
          <a:prstGeom prst="line">
            <a:avLst/>
          </a:prstGeom>
          <a:ln w="12700">
            <a:solidFill>
              <a:srgbClr val="92400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7995109" y="2591600"/>
            <a:ext cx="3358220" cy="2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100" b="0" i="0">
                <a:solidFill>
                  <a:srgbClr val="064E3B"/>
                </a:solidFill>
                <a:latin typeface="Inter"/>
              </a:rPr>
              <a:t>Team onboarding</a:t>
            </a:r>
          </a:p>
        </p:txBody>
      </p:sp>
      <p:cxnSp>
        <p:nvCxnSpPr>
          <p:cNvPr id="39" name="Connector 38"/>
          <p:cNvCxnSpPr/>
          <p:nvPr/>
        </p:nvCxnSpPr>
        <p:spPr>
          <a:xfrm>
            <a:off x="7905109" y="2911600"/>
            <a:ext cx="3458220" cy="0"/>
          </a:xfrm>
          <a:prstGeom prst="line">
            <a:avLst/>
          </a:prstGeom>
          <a:ln w="3175">
            <a:solidFill>
              <a:srgbClr val="E8E9E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Connector 39"/>
          <p:cNvCxnSpPr/>
          <p:nvPr/>
        </p:nvCxnSpPr>
        <p:spPr>
          <a:xfrm>
            <a:off x="7905109" y="3101600"/>
            <a:ext cx="60000" cy="0"/>
          </a:xfrm>
          <a:prstGeom prst="line">
            <a:avLst/>
          </a:prstGeom>
          <a:ln w="12700">
            <a:solidFill>
              <a:srgbClr val="92400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7995109" y="2971600"/>
            <a:ext cx="3358220" cy="2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100" b="0" i="0">
                <a:solidFill>
                  <a:srgbClr val="064E3B"/>
                </a:solidFill>
                <a:latin typeface="Inter"/>
              </a:rPr>
              <a:t>Architecture review</a:t>
            </a:r>
          </a:p>
        </p:txBody>
      </p:sp>
      <p:cxnSp>
        <p:nvCxnSpPr>
          <p:cNvPr id="42" name="Connector 41"/>
          <p:cNvCxnSpPr/>
          <p:nvPr/>
        </p:nvCxnSpPr>
        <p:spPr>
          <a:xfrm>
            <a:off x="788669" y="6100800"/>
            <a:ext cx="10614662" cy="0"/>
          </a:xfrm>
          <a:prstGeom prst="line">
            <a:avLst/>
          </a:prstGeom>
          <a:ln w="6350">
            <a:solidFill>
              <a:srgbClr val="E1E2E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Rectangle 42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4" name="TextBox 43"/>
          <p:cNvSpPr txBox="1"/>
          <p:nvPr/>
        </p:nvSpPr>
        <p:spPr>
          <a:xfrm>
            <a:off x="788669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EcoForward Group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30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CFDF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788669" y="274320"/>
            <a:ext cx="10614662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064E3B"/>
                </a:solidFill>
                <a:latin typeface="Inter"/>
              </a:rPr>
              <a:t>Risk Assessment Matrix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788669" y="880000"/>
            <a:ext cx="500000" cy="0"/>
          </a:xfrm>
          <a:prstGeom prst="line">
            <a:avLst/>
          </a:prstGeom>
          <a:ln w="38100">
            <a:solidFill>
              <a:srgbClr val="92400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Connector 4"/>
          <p:cNvCxnSpPr/>
          <p:nvPr/>
        </p:nvCxnSpPr>
        <p:spPr>
          <a:xfrm>
            <a:off x="1338669" y="1571600"/>
            <a:ext cx="500000" cy="0"/>
          </a:xfrm>
          <a:prstGeom prst="line">
            <a:avLst/>
          </a:prstGeom>
          <a:ln w="19050">
            <a:solidFill>
              <a:srgbClr val="92400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Connector 5"/>
          <p:cNvCxnSpPr/>
          <p:nvPr/>
        </p:nvCxnSpPr>
        <p:spPr>
          <a:xfrm>
            <a:off x="1338669" y="1721600"/>
            <a:ext cx="5400000" cy="0"/>
          </a:xfrm>
          <a:prstGeom prst="line">
            <a:avLst/>
          </a:prstGeom>
          <a:ln w="12700">
            <a:solidFill>
              <a:srgbClr val="D2D4D8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Connector 6"/>
          <p:cNvCxnSpPr/>
          <p:nvPr/>
        </p:nvCxnSpPr>
        <p:spPr>
          <a:xfrm>
            <a:off x="1338669" y="2921600"/>
            <a:ext cx="5400000" cy="0"/>
          </a:xfrm>
          <a:prstGeom prst="line">
            <a:avLst/>
          </a:prstGeom>
          <a:ln w="6350">
            <a:solidFill>
              <a:srgbClr val="D2D4D8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Connector 7"/>
          <p:cNvCxnSpPr/>
          <p:nvPr/>
        </p:nvCxnSpPr>
        <p:spPr>
          <a:xfrm>
            <a:off x="1338669" y="4121600"/>
            <a:ext cx="5400000" cy="0"/>
          </a:xfrm>
          <a:prstGeom prst="line">
            <a:avLst/>
          </a:prstGeom>
          <a:ln w="6350">
            <a:solidFill>
              <a:srgbClr val="D2D4D8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Connector 8"/>
          <p:cNvCxnSpPr/>
          <p:nvPr/>
        </p:nvCxnSpPr>
        <p:spPr>
          <a:xfrm>
            <a:off x="1338669" y="5321600"/>
            <a:ext cx="5400000" cy="0"/>
          </a:xfrm>
          <a:prstGeom prst="line">
            <a:avLst/>
          </a:prstGeom>
          <a:ln w="12700">
            <a:solidFill>
              <a:srgbClr val="D2D4D8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Connector 9"/>
          <p:cNvCxnSpPr/>
          <p:nvPr/>
        </p:nvCxnSpPr>
        <p:spPr>
          <a:xfrm>
            <a:off x="1338669" y="1721600"/>
            <a:ext cx="0" cy="3600000"/>
          </a:xfrm>
          <a:prstGeom prst="line">
            <a:avLst/>
          </a:prstGeom>
          <a:ln w="12700">
            <a:solidFill>
              <a:srgbClr val="D2D4D8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onnector 10"/>
          <p:cNvCxnSpPr/>
          <p:nvPr/>
        </p:nvCxnSpPr>
        <p:spPr>
          <a:xfrm>
            <a:off x="3138669" y="1721600"/>
            <a:ext cx="0" cy="3600000"/>
          </a:xfrm>
          <a:prstGeom prst="line">
            <a:avLst/>
          </a:prstGeom>
          <a:ln w="6350">
            <a:solidFill>
              <a:srgbClr val="D2D4D8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onnector 11"/>
          <p:cNvCxnSpPr/>
          <p:nvPr/>
        </p:nvCxnSpPr>
        <p:spPr>
          <a:xfrm>
            <a:off x="4938669" y="1721600"/>
            <a:ext cx="0" cy="3600000"/>
          </a:xfrm>
          <a:prstGeom prst="line">
            <a:avLst/>
          </a:prstGeom>
          <a:ln w="6350">
            <a:solidFill>
              <a:srgbClr val="D2D4D8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Connector 12"/>
          <p:cNvCxnSpPr/>
          <p:nvPr/>
        </p:nvCxnSpPr>
        <p:spPr>
          <a:xfrm>
            <a:off x="6738669" y="1721600"/>
            <a:ext cx="0" cy="3600000"/>
          </a:xfrm>
          <a:prstGeom prst="line">
            <a:avLst/>
          </a:prstGeom>
          <a:ln w="12700">
            <a:solidFill>
              <a:srgbClr val="D2D4D8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Connector 13"/>
          <p:cNvCxnSpPr/>
          <p:nvPr/>
        </p:nvCxnSpPr>
        <p:spPr>
          <a:xfrm>
            <a:off x="4998669" y="2841600"/>
            <a:ext cx="290000" cy="0"/>
          </a:xfrm>
          <a:prstGeom prst="line">
            <a:avLst/>
          </a:prstGeom>
          <a:ln w="12700">
            <a:solidFill>
              <a:srgbClr val="99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998669" y="1781600"/>
            <a:ext cx="1680000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1" i="0">
                <a:solidFill>
                  <a:srgbClr val="064E3B"/>
                </a:solidFill>
                <a:latin typeface="Inter"/>
              </a:rPr>
              <a:t>Data Breach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998669" y="2061600"/>
            <a:ext cx="1680000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800" b="0" i="1">
                <a:solidFill>
                  <a:srgbClr val="991B1B"/>
                </a:solidFill>
                <a:latin typeface="Inter"/>
              </a:rPr>
              <a:t>Critical</a:t>
            </a:r>
          </a:p>
        </p:txBody>
      </p:sp>
      <p:cxnSp>
        <p:nvCxnSpPr>
          <p:cNvPr id="17" name="Connector 16"/>
          <p:cNvCxnSpPr/>
          <p:nvPr/>
        </p:nvCxnSpPr>
        <p:spPr>
          <a:xfrm>
            <a:off x="4998669" y="4041600"/>
            <a:ext cx="290000" cy="0"/>
          </a:xfrm>
          <a:prstGeom prst="line">
            <a:avLst/>
          </a:prstGeom>
          <a:ln w="12700">
            <a:solidFill>
              <a:srgbClr val="EF444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998669" y="2981600"/>
            <a:ext cx="1680000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1" i="0">
                <a:solidFill>
                  <a:srgbClr val="064E3B"/>
                </a:solidFill>
                <a:latin typeface="Inter"/>
              </a:rPr>
              <a:t>Supply Chain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998669" y="3261600"/>
            <a:ext cx="1680000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800" b="0" i="1">
                <a:solidFill>
                  <a:srgbClr val="EF4444"/>
                </a:solidFill>
                <a:latin typeface="Inter"/>
              </a:rPr>
              <a:t>High</a:t>
            </a:r>
          </a:p>
        </p:txBody>
      </p:sp>
      <p:cxnSp>
        <p:nvCxnSpPr>
          <p:cNvPr id="20" name="Connector 19"/>
          <p:cNvCxnSpPr/>
          <p:nvPr/>
        </p:nvCxnSpPr>
        <p:spPr>
          <a:xfrm>
            <a:off x="3198669" y="4041600"/>
            <a:ext cx="290000" cy="0"/>
          </a:xfrm>
          <a:prstGeom prst="line">
            <a:avLst/>
          </a:prstGeom>
          <a:ln w="12700">
            <a:solidFill>
              <a:srgbClr val="F59E0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198669" y="2981600"/>
            <a:ext cx="1680000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1" i="0">
                <a:solidFill>
                  <a:srgbClr val="064E3B"/>
                </a:solidFill>
                <a:latin typeface="Inter"/>
              </a:rPr>
              <a:t>Compliance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198669" y="3261600"/>
            <a:ext cx="1680000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800" b="0" i="1">
                <a:solidFill>
                  <a:srgbClr val="F59E0B"/>
                </a:solidFill>
                <a:latin typeface="Inter"/>
              </a:rPr>
              <a:t>Medium</a:t>
            </a:r>
          </a:p>
        </p:txBody>
      </p:sp>
      <p:cxnSp>
        <p:nvCxnSpPr>
          <p:cNvPr id="23" name="Connector 22"/>
          <p:cNvCxnSpPr/>
          <p:nvPr/>
        </p:nvCxnSpPr>
        <p:spPr>
          <a:xfrm>
            <a:off x="4998669" y="4041600"/>
            <a:ext cx="290000" cy="0"/>
          </a:xfrm>
          <a:prstGeom prst="line">
            <a:avLst/>
          </a:prstGeom>
          <a:ln w="12700">
            <a:solidFill>
              <a:srgbClr val="F59E0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4998669" y="2981600"/>
            <a:ext cx="1680000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1" i="0">
                <a:solidFill>
                  <a:srgbClr val="064E3B"/>
                </a:solidFill>
                <a:latin typeface="Inter"/>
              </a:rPr>
              <a:t>Talent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998669" y="3261600"/>
            <a:ext cx="1680000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800" b="0" i="1">
                <a:solidFill>
                  <a:srgbClr val="F59E0B"/>
                </a:solidFill>
                <a:latin typeface="Inter"/>
              </a:rPr>
              <a:t>Medium</a:t>
            </a:r>
          </a:p>
        </p:txBody>
      </p:sp>
      <p:cxnSp>
        <p:nvCxnSpPr>
          <p:cNvPr id="26" name="Connector 25"/>
          <p:cNvCxnSpPr/>
          <p:nvPr/>
        </p:nvCxnSpPr>
        <p:spPr>
          <a:xfrm>
            <a:off x="4998669" y="4041600"/>
            <a:ext cx="290000" cy="0"/>
          </a:xfrm>
          <a:prstGeom prst="line">
            <a:avLst/>
          </a:prstGeom>
          <a:ln w="12700">
            <a:solidFill>
              <a:srgbClr val="EF444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4998669" y="2981600"/>
            <a:ext cx="1680000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1" i="0">
                <a:solidFill>
                  <a:srgbClr val="064E3B"/>
                </a:solidFill>
                <a:latin typeface="Inter"/>
              </a:rPr>
              <a:t>Market Shift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998669" y="3261600"/>
            <a:ext cx="1680000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800" b="0" i="1">
                <a:solidFill>
                  <a:srgbClr val="EF4444"/>
                </a:solidFill>
                <a:latin typeface="Inter"/>
              </a:rPr>
              <a:t>High</a:t>
            </a:r>
          </a:p>
        </p:txBody>
      </p:sp>
      <p:cxnSp>
        <p:nvCxnSpPr>
          <p:cNvPr id="29" name="Connector 28"/>
          <p:cNvCxnSpPr/>
          <p:nvPr/>
        </p:nvCxnSpPr>
        <p:spPr>
          <a:xfrm>
            <a:off x="1398669" y="5241600"/>
            <a:ext cx="290000" cy="0"/>
          </a:xfrm>
          <a:prstGeom prst="line">
            <a:avLst/>
          </a:prstGeom>
          <a:ln w="12700">
            <a:solidFill>
              <a:srgbClr val="10B98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1398669" y="4181600"/>
            <a:ext cx="1680000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1" i="0">
                <a:solidFill>
                  <a:srgbClr val="064E3B"/>
                </a:solidFill>
                <a:latin typeface="Inter"/>
              </a:rPr>
              <a:t>Technology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398669" y="4461600"/>
            <a:ext cx="1680000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800" b="0" i="1">
                <a:solidFill>
                  <a:srgbClr val="10B981"/>
                </a:solidFill>
                <a:latin typeface="Inter"/>
              </a:rPr>
              <a:t>Low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3538669" y="5421600"/>
            <a:ext cx="1000000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1">
                <a:solidFill>
                  <a:srgbClr val="6B7280"/>
                </a:solidFill>
                <a:latin typeface="Inter"/>
              </a:rPr>
              <a:t>Likelihood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838669" y="3381600"/>
            <a:ext cx="450000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1">
                <a:solidFill>
                  <a:srgbClr val="6B7280"/>
                </a:solidFill>
                <a:latin typeface="Inter"/>
              </a:rPr>
              <a:t>Impact</a:t>
            </a:r>
          </a:p>
        </p:txBody>
      </p:sp>
      <p:cxnSp>
        <p:nvCxnSpPr>
          <p:cNvPr id="34" name="Connector 33"/>
          <p:cNvCxnSpPr/>
          <p:nvPr/>
        </p:nvCxnSpPr>
        <p:spPr>
          <a:xfrm>
            <a:off x="788669" y="6000800"/>
            <a:ext cx="10614662" cy="0"/>
          </a:xfrm>
          <a:prstGeom prst="line">
            <a:avLst/>
          </a:prstGeom>
          <a:ln w="6350">
            <a:solidFill>
              <a:srgbClr val="D2D4D8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6" name="TextBox 35"/>
          <p:cNvSpPr txBox="1"/>
          <p:nvPr/>
        </p:nvSpPr>
        <p:spPr>
          <a:xfrm>
            <a:off x="788669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EcoForward Group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31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100000" cy="6858000"/>
          </a:xfrm>
          <a:prstGeom prst="rect">
            <a:avLst/>
          </a:prstGeom>
          <a:solidFill>
            <a:srgbClr val="92400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TextBox 3"/>
          <p:cNvSpPr txBox="1"/>
          <p:nvPr/>
        </p:nvSpPr>
        <p:spPr>
          <a:xfrm>
            <a:off x="885800" y="1200000"/>
            <a:ext cx="2000000" cy="10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8000" b="1" i="0">
                <a:solidFill>
                  <a:srgbClr val="D9E4E1"/>
                </a:solidFill>
                <a:latin typeface="Inter"/>
              </a:rPr>
              <a:t>06</a:t>
            </a:r>
          </a:p>
        </p:txBody>
      </p:sp>
      <p:cxnSp>
        <p:nvCxnSpPr>
          <p:cNvPr id="5" name="Connector 4"/>
          <p:cNvCxnSpPr/>
          <p:nvPr/>
        </p:nvCxnSpPr>
        <p:spPr>
          <a:xfrm>
            <a:off x="885800" y="2300000"/>
            <a:ext cx="500000" cy="0"/>
          </a:xfrm>
          <a:prstGeom prst="line">
            <a:avLst/>
          </a:prstGeom>
          <a:ln w="19050">
            <a:solidFill>
              <a:srgbClr val="92400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85800" y="2500000"/>
            <a:ext cx="10134600" cy="8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3400" b="1" i="0">
                <a:solidFill>
                  <a:srgbClr val="064E3B"/>
                </a:solidFill>
                <a:latin typeface="Inter"/>
              </a:rPr>
              <a:t>Deliverables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85800" y="3400000"/>
            <a:ext cx="101346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400" b="0" i="0">
                <a:solidFill>
                  <a:srgbClr val="6B7280"/>
                </a:solidFill>
                <a:latin typeface="Inter"/>
              </a:rPr>
              <a:t>Tangible outcomes and milestones</a:t>
            </a:r>
          </a:p>
        </p:txBody>
      </p:sp>
      <p:cxnSp>
        <p:nvCxnSpPr>
          <p:cNvPr id="8" name="Connector 7"/>
          <p:cNvCxnSpPr/>
          <p:nvPr/>
        </p:nvCxnSpPr>
        <p:spPr>
          <a:xfrm>
            <a:off x="885800" y="5858000"/>
            <a:ext cx="10620400" cy="0"/>
          </a:xfrm>
          <a:prstGeom prst="line">
            <a:avLst/>
          </a:prstGeom>
          <a:ln w="6350">
            <a:solidFill>
              <a:srgbClr val="E1E2E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043E2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TextBox 9"/>
          <p:cNvSpPr txBox="1"/>
          <p:nvPr/>
        </p:nvSpPr>
        <p:spPr>
          <a:xfrm>
            <a:off x="788669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82A69D"/>
                </a:solidFill>
                <a:latin typeface="Inter"/>
              </a:rPr>
              <a:t>EcoForward Group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82A69D"/>
                </a:solidFill>
                <a:latin typeface="Inter"/>
              </a:rPr>
              <a:t>32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CFDF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788669" y="274320"/>
            <a:ext cx="10614662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064E3B"/>
                </a:solidFill>
                <a:latin typeface="Inter"/>
              </a:rPr>
              <a:t>Strategic Priorities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788669" y="880000"/>
            <a:ext cx="500000" cy="0"/>
          </a:xfrm>
          <a:prstGeom prst="line">
            <a:avLst/>
          </a:prstGeom>
          <a:ln w="38100">
            <a:solidFill>
              <a:srgbClr val="92400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685800" y="1471600"/>
            <a:ext cx="5210200" cy="450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ectangle 5"/>
          <p:cNvSpPr/>
          <p:nvPr/>
        </p:nvSpPr>
        <p:spPr>
          <a:xfrm>
            <a:off x="685800" y="1471600"/>
            <a:ext cx="5210200" cy="50800"/>
          </a:xfrm>
          <a:prstGeom prst="rect">
            <a:avLst/>
          </a:prstGeom>
          <a:solidFill>
            <a:srgbClr val="92400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835800" y="1571600"/>
            <a:ext cx="4910200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1" i="0">
                <a:solidFill>
                  <a:srgbClr val="064E3B"/>
                </a:solidFill>
                <a:latin typeface="Inter"/>
              </a:rPr>
              <a:t>Short-Term Goals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35800" y="2171600"/>
            <a:ext cx="4910200" cy="360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800"/>
              </a:spcBef>
              <a:spcAft>
                <a:spcPts val="400"/>
              </a:spcAft>
              <a:buFont typeface="Inter"/>
              <a:buChar char="•"/>
              <a:buClr>
                <a:srgbClr val="92400E"/>
              </a:buClr>
            </a:pPr>
            <a:r>
              <a:rPr sz="1400">
                <a:solidFill>
                  <a:srgbClr val="064E3B"/>
                </a:solidFill>
                <a:latin typeface="Inter"/>
              </a:rPr>
              <a:t>Launch Phase 2 platform by Q2 2026</a:t>
            </a:r>
          </a:p>
          <a:p>
            <a:pPr>
              <a:spcBef>
                <a:spcPts val="800"/>
              </a:spcBef>
              <a:spcAft>
                <a:spcPts val="400"/>
              </a:spcAft>
              <a:buFont typeface="Inter"/>
              <a:buChar char="•"/>
              <a:buClr>
                <a:srgbClr val="92400E"/>
              </a:buClr>
            </a:pPr>
            <a:r>
              <a:rPr sz="1400">
                <a:solidFill>
                  <a:srgbClr val="064E3B"/>
                </a:solidFill>
                <a:latin typeface="Inter"/>
              </a:rPr>
              <a:t>Achieve 15% market share in target segments</a:t>
            </a:r>
          </a:p>
          <a:p>
            <a:pPr>
              <a:spcBef>
                <a:spcPts val="800"/>
              </a:spcBef>
              <a:spcAft>
                <a:spcPts val="400"/>
              </a:spcAft>
              <a:buFont typeface="Inter"/>
              <a:buChar char="•"/>
              <a:buClr>
                <a:srgbClr val="92400E"/>
              </a:buClr>
            </a:pPr>
            <a:r>
              <a:rPr sz="1400">
                <a:solidFill>
                  <a:srgbClr val="064E3B"/>
                </a:solidFill>
                <a:latin typeface="Inter"/>
              </a:rPr>
              <a:t>Reduce operational costs by 12%</a:t>
            </a:r>
          </a:p>
          <a:p>
            <a:pPr>
              <a:spcBef>
                <a:spcPts val="800"/>
              </a:spcBef>
              <a:spcAft>
                <a:spcPts val="400"/>
              </a:spcAft>
              <a:buFont typeface="Inter"/>
              <a:buChar char="•"/>
              <a:buClr>
                <a:srgbClr val="92400E"/>
              </a:buClr>
            </a:pPr>
            <a:r>
              <a:rPr sz="1400">
                <a:solidFill>
                  <a:srgbClr val="064E3B"/>
                </a:solidFill>
                <a:latin typeface="Inter"/>
              </a:rPr>
              <a:t>Complete digital transformation initiative</a:t>
            </a:r>
          </a:p>
        </p:txBody>
      </p:sp>
      <p:sp>
        <p:nvSpPr>
          <p:cNvPr id="9" name="Rectangle 8"/>
          <p:cNvSpPr/>
          <p:nvPr/>
        </p:nvSpPr>
        <p:spPr>
          <a:xfrm>
            <a:off x="6296000" y="1471600"/>
            <a:ext cx="5210200" cy="450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Rectangle 9"/>
          <p:cNvSpPr/>
          <p:nvPr/>
        </p:nvSpPr>
        <p:spPr>
          <a:xfrm>
            <a:off x="6296000" y="1471600"/>
            <a:ext cx="5210200" cy="50800"/>
          </a:xfrm>
          <a:prstGeom prst="rect">
            <a:avLst/>
          </a:prstGeom>
          <a:solidFill>
            <a:srgbClr val="92400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TextBox 10"/>
          <p:cNvSpPr txBox="1"/>
          <p:nvPr/>
        </p:nvSpPr>
        <p:spPr>
          <a:xfrm>
            <a:off x="6446000" y="1571600"/>
            <a:ext cx="4910200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1" i="0">
                <a:solidFill>
                  <a:srgbClr val="064E3B"/>
                </a:solidFill>
                <a:latin typeface="Inter"/>
              </a:rPr>
              <a:t>Long-Term Vision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446000" y="2171600"/>
            <a:ext cx="4910200" cy="360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800"/>
              </a:spcBef>
              <a:spcAft>
                <a:spcPts val="400"/>
              </a:spcAft>
              <a:buFont typeface="Inter"/>
              <a:buChar char="•"/>
              <a:buClr>
                <a:srgbClr val="92400E"/>
              </a:buClr>
            </a:pPr>
            <a:r>
              <a:rPr sz="1400">
                <a:solidFill>
                  <a:srgbClr val="064E3B"/>
                </a:solidFill>
                <a:latin typeface="Inter"/>
              </a:rPr>
              <a:t>Establish market leadership in 3 regions</a:t>
            </a:r>
          </a:p>
          <a:p>
            <a:pPr>
              <a:spcBef>
                <a:spcPts val="800"/>
              </a:spcBef>
              <a:spcAft>
                <a:spcPts val="400"/>
              </a:spcAft>
              <a:buFont typeface="Inter"/>
              <a:buChar char="•"/>
              <a:buClr>
                <a:srgbClr val="92400E"/>
              </a:buClr>
            </a:pPr>
            <a:r>
              <a:rPr sz="1400">
                <a:solidFill>
                  <a:srgbClr val="064E3B"/>
                </a:solidFill>
                <a:latin typeface="Inter"/>
              </a:rPr>
              <a:t>Build sustainable competitive moat</a:t>
            </a:r>
          </a:p>
          <a:p>
            <a:pPr>
              <a:spcBef>
                <a:spcPts val="800"/>
              </a:spcBef>
              <a:spcAft>
                <a:spcPts val="400"/>
              </a:spcAft>
              <a:buFont typeface="Inter"/>
              <a:buChar char="•"/>
              <a:buClr>
                <a:srgbClr val="92400E"/>
              </a:buClr>
            </a:pPr>
            <a:r>
              <a:rPr sz="1400">
                <a:solidFill>
                  <a:srgbClr val="064E3B"/>
                </a:solidFill>
                <a:latin typeface="Inter"/>
              </a:rPr>
              <a:t>Achieve $1B revenue milestone by 2028</a:t>
            </a:r>
          </a:p>
          <a:p>
            <a:pPr>
              <a:spcBef>
                <a:spcPts val="800"/>
              </a:spcBef>
              <a:spcAft>
                <a:spcPts val="400"/>
              </a:spcAft>
              <a:buFont typeface="Inter"/>
              <a:buChar char="•"/>
              <a:buClr>
                <a:srgbClr val="92400E"/>
              </a:buClr>
            </a:pPr>
            <a:r>
              <a:rPr sz="1400">
                <a:solidFill>
                  <a:srgbClr val="064E3B"/>
                </a:solidFill>
                <a:latin typeface="Inter"/>
              </a:rPr>
              <a:t>Develop AI-powered service offerings</a:t>
            </a:r>
          </a:p>
        </p:txBody>
      </p:sp>
      <p:sp>
        <p:nvSpPr>
          <p:cNvPr id="13" name="Rectangle 12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TextBox 13"/>
          <p:cNvSpPr txBox="1"/>
          <p:nvPr/>
        </p:nvSpPr>
        <p:spPr>
          <a:xfrm>
            <a:off x="788669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EcoForward Group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33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CFDF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788669" y="274320"/>
            <a:ext cx="10614662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064E3B"/>
                </a:solidFill>
                <a:latin typeface="Inter"/>
              </a:rPr>
              <a:t>Key Focus Areas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788669" y="880000"/>
            <a:ext cx="500000" cy="0"/>
          </a:xfrm>
          <a:prstGeom prst="line">
            <a:avLst/>
          </a:prstGeom>
          <a:ln w="38100">
            <a:solidFill>
              <a:srgbClr val="92400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685800" y="1471600"/>
            <a:ext cx="3406800" cy="420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ectangle 5"/>
          <p:cNvSpPr/>
          <p:nvPr/>
        </p:nvSpPr>
        <p:spPr>
          <a:xfrm>
            <a:off x="685800" y="1471600"/>
            <a:ext cx="3406800" cy="50800"/>
          </a:xfrm>
          <a:prstGeom prst="rect">
            <a:avLst/>
          </a:prstGeom>
          <a:solidFill>
            <a:srgbClr val="0596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Oval 6"/>
          <p:cNvSpPr/>
          <p:nvPr/>
        </p:nvSpPr>
        <p:spPr>
          <a:xfrm>
            <a:off x="2109200" y="1841600"/>
            <a:ext cx="560000" cy="560000"/>
          </a:xfrm>
          <a:prstGeom prst="ellipse">
            <a:avLst/>
          </a:prstGeom>
          <a:solidFill>
            <a:srgbClr val="92400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TextBox 7"/>
          <p:cNvSpPr txBox="1"/>
          <p:nvPr/>
        </p:nvSpPr>
        <p:spPr>
          <a:xfrm>
            <a:off x="2109200" y="1841600"/>
            <a:ext cx="560000" cy="5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2400" b="1" i="0">
                <a:solidFill>
                  <a:srgbClr val="FFFFFF"/>
                </a:solidFill>
                <a:latin typeface="Inter"/>
              </a:rPr>
              <a:t>01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85800" y="2651600"/>
            <a:ext cx="32068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800" b="1" i="0">
                <a:solidFill>
                  <a:srgbClr val="064E3B"/>
                </a:solidFill>
                <a:latin typeface="Inter"/>
              </a:rPr>
              <a:t>Advisory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35800" y="3101600"/>
            <a:ext cx="3106800" cy="1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0" i="0">
                <a:solidFill>
                  <a:srgbClr val="6B7280"/>
                </a:solidFill>
                <a:latin typeface="Inter"/>
              </a:rPr>
              <a:t>Strategic ESG roadmaps aligned with SBTi and TCFD frameworks.</a:t>
            </a:r>
          </a:p>
        </p:txBody>
      </p:sp>
      <p:cxnSp>
        <p:nvCxnSpPr>
          <p:cNvPr id="11" name="Connector 10"/>
          <p:cNvCxnSpPr/>
          <p:nvPr/>
        </p:nvCxnSpPr>
        <p:spPr>
          <a:xfrm>
            <a:off x="1537500" y="5611600"/>
            <a:ext cx="1703400" cy="0"/>
          </a:xfrm>
          <a:prstGeom prst="line">
            <a:avLst/>
          </a:prstGeom>
          <a:ln w="38100">
            <a:solidFill>
              <a:srgbClr val="0596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4392600" y="1471600"/>
            <a:ext cx="3406800" cy="420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" name="Rectangle 12"/>
          <p:cNvSpPr/>
          <p:nvPr/>
        </p:nvSpPr>
        <p:spPr>
          <a:xfrm>
            <a:off x="4392600" y="1471600"/>
            <a:ext cx="3406800" cy="50800"/>
          </a:xfrm>
          <a:prstGeom prst="rect">
            <a:avLst/>
          </a:prstGeom>
          <a:solidFill>
            <a:srgbClr val="10B9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Oval 13"/>
          <p:cNvSpPr/>
          <p:nvPr/>
        </p:nvSpPr>
        <p:spPr>
          <a:xfrm>
            <a:off x="5816000" y="1841600"/>
            <a:ext cx="560000" cy="560000"/>
          </a:xfrm>
          <a:prstGeom prst="ellipse">
            <a:avLst/>
          </a:prstGeom>
          <a:solidFill>
            <a:srgbClr val="92400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TextBox 14"/>
          <p:cNvSpPr txBox="1"/>
          <p:nvPr/>
        </p:nvSpPr>
        <p:spPr>
          <a:xfrm>
            <a:off x="5816000" y="1841600"/>
            <a:ext cx="560000" cy="5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2400" b="1" i="0">
                <a:solidFill>
                  <a:srgbClr val="FFFFFF"/>
                </a:solidFill>
                <a:latin typeface="Inter"/>
              </a:rPr>
              <a:t>02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492600" y="2651600"/>
            <a:ext cx="32068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800" b="1" i="0">
                <a:solidFill>
                  <a:srgbClr val="064E3B"/>
                </a:solidFill>
                <a:latin typeface="Inter"/>
              </a:rPr>
              <a:t>Measurement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542600" y="3101600"/>
            <a:ext cx="3106800" cy="1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0" i="0">
                <a:solidFill>
                  <a:srgbClr val="6B7280"/>
                </a:solidFill>
                <a:latin typeface="Inter"/>
              </a:rPr>
              <a:t>Proprietary carbon accounting across Scope 1, 2, and 3 emissions.</a:t>
            </a:r>
          </a:p>
        </p:txBody>
      </p:sp>
      <p:cxnSp>
        <p:nvCxnSpPr>
          <p:cNvPr id="18" name="Connector 17"/>
          <p:cNvCxnSpPr/>
          <p:nvPr/>
        </p:nvCxnSpPr>
        <p:spPr>
          <a:xfrm>
            <a:off x="5244300" y="5611600"/>
            <a:ext cx="1703400" cy="0"/>
          </a:xfrm>
          <a:prstGeom prst="line">
            <a:avLst/>
          </a:prstGeom>
          <a:ln w="38100">
            <a:solidFill>
              <a:srgbClr val="10B98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8099400" y="1471600"/>
            <a:ext cx="3406800" cy="420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0" name="Rectangle 19"/>
          <p:cNvSpPr/>
          <p:nvPr/>
        </p:nvSpPr>
        <p:spPr>
          <a:xfrm>
            <a:off x="8099400" y="1471600"/>
            <a:ext cx="3406800" cy="50800"/>
          </a:xfrm>
          <a:prstGeom prst="rect">
            <a:avLst/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1" name="Oval 20"/>
          <p:cNvSpPr/>
          <p:nvPr/>
        </p:nvSpPr>
        <p:spPr>
          <a:xfrm>
            <a:off x="9522800" y="1841600"/>
            <a:ext cx="560000" cy="560000"/>
          </a:xfrm>
          <a:prstGeom prst="ellipse">
            <a:avLst/>
          </a:prstGeom>
          <a:solidFill>
            <a:srgbClr val="92400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TextBox 21"/>
          <p:cNvSpPr txBox="1"/>
          <p:nvPr/>
        </p:nvSpPr>
        <p:spPr>
          <a:xfrm>
            <a:off x="9522800" y="1841600"/>
            <a:ext cx="560000" cy="5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2400" b="1" i="0">
                <a:solidFill>
                  <a:srgbClr val="FFFFFF"/>
                </a:solidFill>
                <a:latin typeface="Inter"/>
              </a:rPr>
              <a:t>03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8199400" y="2651600"/>
            <a:ext cx="32068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800" b="1" i="0">
                <a:solidFill>
                  <a:srgbClr val="064E3B"/>
                </a:solidFill>
                <a:latin typeface="Inter"/>
              </a:rPr>
              <a:t>Offsets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8249400" y="3101600"/>
            <a:ext cx="3106800" cy="1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0" i="0">
                <a:solidFill>
                  <a:srgbClr val="6B7280"/>
                </a:solidFill>
                <a:latin typeface="Inter"/>
              </a:rPr>
              <a:t>Verified, high-quality carbon credit programs with real community impact.</a:t>
            </a:r>
          </a:p>
        </p:txBody>
      </p:sp>
      <p:cxnSp>
        <p:nvCxnSpPr>
          <p:cNvPr id="25" name="Connector 24"/>
          <p:cNvCxnSpPr/>
          <p:nvPr/>
        </p:nvCxnSpPr>
        <p:spPr>
          <a:xfrm>
            <a:off x="8951100" y="5611600"/>
            <a:ext cx="1703400" cy="0"/>
          </a:xfrm>
          <a:prstGeom prst="line">
            <a:avLst/>
          </a:prstGeom>
          <a:ln w="38100">
            <a:solidFill>
              <a:srgbClr val="D9770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7" name="TextBox 26"/>
          <p:cNvSpPr txBox="1"/>
          <p:nvPr/>
        </p:nvSpPr>
        <p:spPr>
          <a:xfrm>
            <a:off x="788669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EcoForward Group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34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cxnSp>
        <p:nvCxnSpPr>
          <p:cNvPr id="2" name="Connector 1"/>
          <p:cNvCxnSpPr/>
          <p:nvPr/>
        </p:nvCxnSpPr>
        <p:spPr>
          <a:xfrm>
            <a:off x="2438400" y="2029000"/>
            <a:ext cx="7315200" cy="0"/>
          </a:xfrm>
          <a:prstGeom prst="line">
            <a:avLst/>
          </a:prstGeom>
          <a:ln w="6350">
            <a:solidFill>
              <a:srgbClr val="D2D4D8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" name="Connector 2"/>
          <p:cNvCxnSpPr/>
          <p:nvPr/>
        </p:nvCxnSpPr>
        <p:spPr>
          <a:xfrm>
            <a:off x="2438400" y="2029000"/>
            <a:ext cx="400000" cy="0"/>
          </a:xfrm>
          <a:prstGeom prst="line">
            <a:avLst/>
          </a:prstGeom>
          <a:ln w="19050">
            <a:solidFill>
              <a:srgbClr val="92400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2438400" y="2229000"/>
            <a:ext cx="7315200" cy="18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400" b="0" i="1">
                <a:solidFill>
                  <a:srgbClr val="064E3B"/>
                </a:solidFill>
                <a:latin typeface="Inter"/>
              </a:rPr>
              <a:t>Sustainability is not a cost center — it is the most important investment a company can make in its own future. The data is clear: green companies outperform.</a:t>
            </a:r>
          </a:p>
        </p:txBody>
      </p:sp>
      <p:cxnSp>
        <p:nvCxnSpPr>
          <p:cNvPr id="5" name="Connector 4"/>
          <p:cNvCxnSpPr/>
          <p:nvPr/>
        </p:nvCxnSpPr>
        <p:spPr>
          <a:xfrm>
            <a:off x="2438400" y="4229000"/>
            <a:ext cx="7315200" cy="0"/>
          </a:xfrm>
          <a:prstGeom prst="line">
            <a:avLst/>
          </a:prstGeom>
          <a:ln w="6350">
            <a:solidFill>
              <a:srgbClr val="D2D4D8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Connector 5"/>
          <p:cNvCxnSpPr/>
          <p:nvPr/>
        </p:nvCxnSpPr>
        <p:spPr>
          <a:xfrm>
            <a:off x="9353600" y="4229000"/>
            <a:ext cx="400000" cy="0"/>
          </a:xfrm>
          <a:prstGeom prst="line">
            <a:avLst/>
          </a:prstGeom>
          <a:ln w="19050">
            <a:solidFill>
              <a:srgbClr val="92400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438400" y="4429000"/>
            <a:ext cx="73152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1" i="0">
                <a:solidFill>
                  <a:srgbClr val="064E3B"/>
                </a:solidFill>
                <a:latin typeface="Inter"/>
              </a:rPr>
              <a:t>— CEO, EcoForward Group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438400" y="4779000"/>
            <a:ext cx="73152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6B7280"/>
                </a:solidFill>
                <a:latin typeface="Inter"/>
              </a:rPr>
              <a:t>UN Climate Action Summit, 2025</a:t>
            </a:r>
          </a:p>
        </p:txBody>
      </p:sp>
      <p:sp>
        <p:nvSpPr>
          <p:cNvPr id="9" name="Rectangle 8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TextBox 9"/>
          <p:cNvSpPr txBox="1"/>
          <p:nvPr/>
        </p:nvSpPr>
        <p:spPr>
          <a:xfrm>
            <a:off x="788669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EcoForward Group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35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CFDF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788669" y="274320"/>
            <a:ext cx="10614662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064E3B"/>
                </a:solidFill>
                <a:latin typeface="Inter"/>
              </a:rPr>
              <a:t>Performance Dashboard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788669" y="880000"/>
            <a:ext cx="500000" cy="0"/>
          </a:xfrm>
          <a:prstGeom prst="line">
            <a:avLst/>
          </a:prstGeom>
          <a:ln w="38100">
            <a:solidFill>
              <a:srgbClr val="92400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685800" y="1421600"/>
            <a:ext cx="3473466" cy="90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ectangle 5"/>
          <p:cNvSpPr/>
          <p:nvPr/>
        </p:nvSpPr>
        <p:spPr>
          <a:xfrm>
            <a:off x="685800" y="1421600"/>
            <a:ext cx="3473466" cy="50800"/>
          </a:xfrm>
          <a:prstGeom prst="rect">
            <a:avLst/>
          </a:prstGeom>
          <a:solidFill>
            <a:srgbClr val="0596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735800" y="1521600"/>
            <a:ext cx="3373466" cy="4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800" b="1" i="0">
                <a:solidFill>
                  <a:srgbClr val="064E3B"/>
                </a:solidFill>
                <a:latin typeface="Inter"/>
              </a:rPr>
              <a:t>$850M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35800" y="1951600"/>
            <a:ext cx="3373466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6B7280"/>
                </a:solidFill>
                <a:latin typeface="Inter"/>
              </a:rPr>
              <a:t>Revenue</a:t>
            </a:r>
          </a:p>
        </p:txBody>
      </p:sp>
      <p:sp>
        <p:nvSpPr>
          <p:cNvPr id="9" name="Rectangle 8"/>
          <p:cNvSpPr/>
          <p:nvPr/>
        </p:nvSpPr>
        <p:spPr>
          <a:xfrm>
            <a:off x="4359266" y="1421600"/>
            <a:ext cx="3473466" cy="90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Rectangle 9"/>
          <p:cNvSpPr/>
          <p:nvPr/>
        </p:nvSpPr>
        <p:spPr>
          <a:xfrm>
            <a:off x="4359266" y="1421600"/>
            <a:ext cx="3473466" cy="50800"/>
          </a:xfrm>
          <a:prstGeom prst="rect">
            <a:avLst/>
          </a:prstGeom>
          <a:solidFill>
            <a:srgbClr val="10B9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TextBox 10"/>
          <p:cNvSpPr txBox="1"/>
          <p:nvPr/>
        </p:nvSpPr>
        <p:spPr>
          <a:xfrm>
            <a:off x="4409266" y="1521600"/>
            <a:ext cx="3373466" cy="4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800" b="1" i="0">
                <a:solidFill>
                  <a:srgbClr val="064E3B"/>
                </a:solidFill>
                <a:latin typeface="Inter"/>
              </a:rPr>
              <a:t>2,500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409266" y="1951600"/>
            <a:ext cx="3373466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6B7280"/>
                </a:solidFill>
                <a:latin typeface="Inter"/>
              </a:rPr>
              <a:t>Employees</a:t>
            </a:r>
          </a:p>
        </p:txBody>
      </p:sp>
      <p:sp>
        <p:nvSpPr>
          <p:cNvPr id="13" name="Rectangle 12"/>
          <p:cNvSpPr/>
          <p:nvPr/>
        </p:nvSpPr>
        <p:spPr>
          <a:xfrm>
            <a:off x="8032732" y="1421600"/>
            <a:ext cx="3473466" cy="90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Rectangle 13"/>
          <p:cNvSpPr/>
          <p:nvPr/>
        </p:nvSpPr>
        <p:spPr>
          <a:xfrm>
            <a:off x="8032732" y="1421600"/>
            <a:ext cx="3473466" cy="50800"/>
          </a:xfrm>
          <a:prstGeom prst="rect">
            <a:avLst/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TextBox 14"/>
          <p:cNvSpPr txBox="1"/>
          <p:nvPr/>
        </p:nvSpPr>
        <p:spPr>
          <a:xfrm>
            <a:off x="8082732" y="1521600"/>
            <a:ext cx="3373466" cy="4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800" b="1" i="0">
                <a:solidFill>
                  <a:srgbClr val="064E3B"/>
                </a:solidFill>
                <a:latin typeface="Inter"/>
              </a:rPr>
              <a:t>98%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082732" y="1951600"/>
            <a:ext cx="3373466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6B7280"/>
                </a:solidFill>
                <a:latin typeface="Inter"/>
              </a:rPr>
              <a:t>Satisfaction</a:t>
            </a:r>
          </a:p>
        </p:txBody>
      </p:sp>
      <p:graphicFrame>
        <p:nvGraphicFramePr>
          <p:cNvPr id="17" name="Chart 16"/>
          <p:cNvGraphicFramePr>
            <a:graphicFrameLocks noGrp="1"/>
          </p:cNvGraphicFramePr>
          <p:nvPr/>
        </p:nvGraphicFramePr>
        <p:xfrm>
          <a:off x="685800" y="2521600"/>
          <a:ext cx="5951220" cy="3200000"/>
        </p:xfrm>
        <a:graphic>
          <a:graphicData uri="http://schemas.openxmlformats.org/drawingml/2006/chart">
            <c:chart xmlns:c="http://schemas.openxmlformats.org/drawingml/2006/chart" r:id="rId2"/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6937020" y="2721600"/>
            <a:ext cx="456918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400" b="1" i="0">
                <a:solidFill>
                  <a:srgbClr val="064E3B"/>
                </a:solidFill>
                <a:latin typeface="Inter"/>
              </a:rPr>
              <a:t>Project Completion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937020" y="3171600"/>
            <a:ext cx="456918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064E3B"/>
                </a:solidFill>
                <a:latin typeface="Inter"/>
              </a:rPr>
              <a:t>Phase 1: Discovery  (100%)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6937020" y="3451600"/>
            <a:ext cx="4569180" cy="80000"/>
          </a:xfrm>
          <a:prstGeom prst="roundRect">
            <a:avLst>
              <a:gd name="adj" fmla="val 875"/>
            </a:avLst>
          </a:prstGeom>
          <a:solidFill>
            <a:srgbClr val="CDEAE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1" name="Rounded Rectangle 20"/>
          <p:cNvSpPr/>
          <p:nvPr/>
        </p:nvSpPr>
        <p:spPr>
          <a:xfrm>
            <a:off x="6937020" y="3451600"/>
            <a:ext cx="4569180" cy="80000"/>
          </a:xfrm>
          <a:prstGeom prst="roundRect">
            <a:avLst>
              <a:gd name="adj" fmla="val 875"/>
            </a:avLst>
          </a:prstGeom>
          <a:solidFill>
            <a:srgbClr val="0596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TextBox 21"/>
          <p:cNvSpPr txBox="1"/>
          <p:nvPr/>
        </p:nvSpPr>
        <p:spPr>
          <a:xfrm>
            <a:off x="6937020" y="3771600"/>
            <a:ext cx="456918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064E3B"/>
                </a:solidFill>
                <a:latin typeface="Inter"/>
              </a:rPr>
              <a:t>Phase 2: Development  (75%)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6937020" y="4051600"/>
            <a:ext cx="4569180" cy="80000"/>
          </a:xfrm>
          <a:prstGeom prst="roundRect">
            <a:avLst>
              <a:gd name="adj" fmla="val 875"/>
            </a:avLst>
          </a:prstGeom>
          <a:solidFill>
            <a:srgbClr val="CFF1E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4" name="Rounded Rectangle 23"/>
          <p:cNvSpPr/>
          <p:nvPr/>
        </p:nvSpPr>
        <p:spPr>
          <a:xfrm>
            <a:off x="6937020" y="4051600"/>
            <a:ext cx="3426885" cy="80000"/>
          </a:xfrm>
          <a:prstGeom prst="roundRect">
            <a:avLst>
              <a:gd name="adj" fmla="val 1167"/>
            </a:avLst>
          </a:prstGeom>
          <a:solidFill>
            <a:srgbClr val="10B9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5" name="TextBox 24"/>
          <p:cNvSpPr txBox="1"/>
          <p:nvPr/>
        </p:nvSpPr>
        <p:spPr>
          <a:xfrm>
            <a:off x="6937020" y="4371600"/>
            <a:ext cx="456918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064E3B"/>
                </a:solidFill>
                <a:latin typeface="Inter"/>
              </a:rPr>
              <a:t>Phase 3: Testing  (45%)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6937020" y="4651600"/>
            <a:ext cx="4569180" cy="80000"/>
          </a:xfrm>
          <a:prstGeom prst="roundRect">
            <a:avLst>
              <a:gd name="adj" fmla="val 875"/>
            </a:avLst>
          </a:prstGeom>
          <a:solidFill>
            <a:srgbClr val="F7E3C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7" name="Rounded Rectangle 26"/>
          <p:cNvSpPr/>
          <p:nvPr/>
        </p:nvSpPr>
        <p:spPr>
          <a:xfrm>
            <a:off x="6937020" y="4651600"/>
            <a:ext cx="2056131" cy="80000"/>
          </a:xfrm>
          <a:prstGeom prst="roundRect">
            <a:avLst>
              <a:gd name="adj" fmla="val 1945"/>
            </a:avLst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8" name="TextBox 27"/>
          <p:cNvSpPr txBox="1"/>
          <p:nvPr/>
        </p:nvSpPr>
        <p:spPr>
          <a:xfrm>
            <a:off x="6937020" y="4971600"/>
            <a:ext cx="456918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064E3B"/>
                </a:solidFill>
                <a:latin typeface="Inter"/>
              </a:rPr>
              <a:t>Phase 4: Deployment  (15%)</a:t>
            </a:r>
          </a:p>
        </p:txBody>
      </p:sp>
      <p:sp>
        <p:nvSpPr>
          <p:cNvPr id="29" name="Rounded Rectangle 28"/>
          <p:cNvSpPr/>
          <p:nvPr/>
        </p:nvSpPr>
        <p:spPr>
          <a:xfrm>
            <a:off x="6937020" y="5251600"/>
            <a:ext cx="4569180" cy="80000"/>
          </a:xfrm>
          <a:prstGeom prst="roundRect">
            <a:avLst>
              <a:gd name="adj" fmla="val 875"/>
            </a:avLst>
          </a:prstGeom>
          <a:solidFill>
            <a:srgbClr val="E4D7F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0" name="Rounded Rectangle 29"/>
          <p:cNvSpPr/>
          <p:nvPr/>
        </p:nvSpPr>
        <p:spPr>
          <a:xfrm>
            <a:off x="6937020" y="5251600"/>
            <a:ext cx="685377" cy="80000"/>
          </a:xfrm>
          <a:prstGeom prst="roundRect">
            <a:avLst>
              <a:gd name="adj" fmla="val 5836"/>
            </a:avLst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1" name="Rectangle 30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2" name="TextBox 31"/>
          <p:cNvSpPr txBox="1"/>
          <p:nvPr/>
        </p:nvSpPr>
        <p:spPr>
          <a:xfrm>
            <a:off x="788669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EcoForward Group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36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CFDF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788669" y="274320"/>
            <a:ext cx="10614662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064E3B"/>
                </a:solidFill>
                <a:latin typeface="Inter"/>
              </a:rPr>
              <a:t>Key Capabilities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788669" y="880000"/>
            <a:ext cx="500000" cy="0"/>
          </a:xfrm>
          <a:prstGeom prst="line">
            <a:avLst/>
          </a:prstGeom>
          <a:ln w="38100">
            <a:solidFill>
              <a:srgbClr val="92400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Connector 4"/>
          <p:cNvCxnSpPr/>
          <p:nvPr/>
        </p:nvCxnSpPr>
        <p:spPr>
          <a:xfrm>
            <a:off x="788669" y="1571600"/>
            <a:ext cx="5107331" cy="0"/>
          </a:xfrm>
          <a:prstGeom prst="line">
            <a:avLst/>
          </a:prstGeom>
          <a:ln w="6350">
            <a:solidFill>
              <a:srgbClr val="DADBD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Connector 5"/>
          <p:cNvCxnSpPr/>
          <p:nvPr/>
        </p:nvCxnSpPr>
        <p:spPr>
          <a:xfrm>
            <a:off x="788669" y="1571600"/>
            <a:ext cx="400000" cy="0"/>
          </a:xfrm>
          <a:prstGeom prst="line">
            <a:avLst/>
          </a:prstGeom>
          <a:ln w="19050">
            <a:solidFill>
              <a:srgbClr val="92400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bar-char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669" y="2134600"/>
            <a:ext cx="224000" cy="224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288669" y="2006600"/>
            <a:ext cx="4567331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400" b="1" i="0">
                <a:solidFill>
                  <a:srgbClr val="064E3B"/>
                </a:solidFill>
                <a:latin typeface="Inter"/>
              </a:rPr>
              <a:t>Analytics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288669" y="2306600"/>
            <a:ext cx="4567331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6B7280"/>
                </a:solidFill>
                <a:latin typeface="Inter"/>
              </a:rPr>
              <a:t>Real-time data insights and reporting</a:t>
            </a:r>
          </a:p>
        </p:txBody>
      </p:sp>
      <p:cxnSp>
        <p:nvCxnSpPr>
          <p:cNvPr id="10" name="Connector 9"/>
          <p:cNvCxnSpPr/>
          <p:nvPr/>
        </p:nvCxnSpPr>
        <p:spPr>
          <a:xfrm>
            <a:off x="6296000" y="1571600"/>
            <a:ext cx="5107331" cy="0"/>
          </a:xfrm>
          <a:prstGeom prst="line">
            <a:avLst/>
          </a:prstGeom>
          <a:ln w="6350">
            <a:solidFill>
              <a:srgbClr val="DADBD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onnector 10"/>
          <p:cNvCxnSpPr/>
          <p:nvPr/>
        </p:nvCxnSpPr>
        <p:spPr>
          <a:xfrm>
            <a:off x="6296000" y="1571600"/>
            <a:ext cx="400000" cy="0"/>
          </a:xfrm>
          <a:prstGeom prst="line">
            <a:avLst/>
          </a:prstGeom>
          <a:ln w="19050">
            <a:solidFill>
              <a:srgbClr val="92400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shield-check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4000" y="2134600"/>
            <a:ext cx="224000" cy="2240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796000" y="2006600"/>
            <a:ext cx="4567331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400" b="1" i="0">
                <a:solidFill>
                  <a:srgbClr val="064E3B"/>
                </a:solidFill>
                <a:latin typeface="Inter"/>
              </a:rPr>
              <a:t>Security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796000" y="2306600"/>
            <a:ext cx="4567331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6B7280"/>
                </a:solidFill>
                <a:latin typeface="Inter"/>
              </a:rPr>
              <a:t>Enterprise-grade protection</a:t>
            </a:r>
          </a:p>
        </p:txBody>
      </p:sp>
      <p:cxnSp>
        <p:nvCxnSpPr>
          <p:cNvPr id="15" name="Connector 14"/>
          <p:cNvCxnSpPr/>
          <p:nvPr/>
        </p:nvCxnSpPr>
        <p:spPr>
          <a:xfrm>
            <a:off x="788669" y="3021600"/>
            <a:ext cx="5107331" cy="0"/>
          </a:xfrm>
          <a:prstGeom prst="line">
            <a:avLst/>
          </a:prstGeom>
          <a:ln w="6350">
            <a:solidFill>
              <a:srgbClr val="DADBD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Connector 15"/>
          <p:cNvCxnSpPr/>
          <p:nvPr/>
        </p:nvCxnSpPr>
        <p:spPr>
          <a:xfrm>
            <a:off x="788669" y="3021600"/>
            <a:ext cx="400000" cy="0"/>
          </a:xfrm>
          <a:prstGeom prst="line">
            <a:avLst/>
          </a:prstGeom>
          <a:ln w="19050">
            <a:solidFill>
              <a:srgbClr val="92400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Picture 16" descr="glob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669" y="3584600"/>
            <a:ext cx="224000" cy="2240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288669" y="3456600"/>
            <a:ext cx="4567331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400" b="1" i="0">
                <a:solidFill>
                  <a:srgbClr val="064E3B"/>
                </a:solidFill>
                <a:latin typeface="Inter"/>
              </a:rPr>
              <a:t>Global Reach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288669" y="3756600"/>
            <a:ext cx="4567331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6B7280"/>
                </a:solidFill>
                <a:latin typeface="Inter"/>
              </a:rPr>
              <a:t>Operations in 40+ countries</a:t>
            </a:r>
          </a:p>
        </p:txBody>
      </p:sp>
      <p:cxnSp>
        <p:nvCxnSpPr>
          <p:cNvPr id="20" name="Connector 19"/>
          <p:cNvCxnSpPr/>
          <p:nvPr/>
        </p:nvCxnSpPr>
        <p:spPr>
          <a:xfrm>
            <a:off x="6296000" y="3021600"/>
            <a:ext cx="5107331" cy="0"/>
          </a:xfrm>
          <a:prstGeom prst="line">
            <a:avLst/>
          </a:prstGeom>
          <a:ln w="6350">
            <a:solidFill>
              <a:srgbClr val="DADBD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Connector 20"/>
          <p:cNvCxnSpPr/>
          <p:nvPr/>
        </p:nvCxnSpPr>
        <p:spPr>
          <a:xfrm>
            <a:off x="6296000" y="3021600"/>
            <a:ext cx="400000" cy="0"/>
          </a:xfrm>
          <a:prstGeom prst="line">
            <a:avLst/>
          </a:prstGeom>
          <a:ln w="19050">
            <a:solidFill>
              <a:srgbClr val="92400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Picture 21" descr="green-energy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4000" y="3584600"/>
            <a:ext cx="224000" cy="22400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6796000" y="3456600"/>
            <a:ext cx="4567331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400" b="1" i="0">
                <a:solidFill>
                  <a:srgbClr val="064E3B"/>
                </a:solidFill>
                <a:latin typeface="Inter"/>
              </a:rPr>
              <a:t>Performance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796000" y="3756600"/>
            <a:ext cx="4567331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6B7280"/>
                </a:solidFill>
                <a:latin typeface="Inter"/>
              </a:rPr>
              <a:t>Sub-50ms response times</a:t>
            </a:r>
          </a:p>
        </p:txBody>
      </p:sp>
      <p:cxnSp>
        <p:nvCxnSpPr>
          <p:cNvPr id="25" name="Connector 24"/>
          <p:cNvCxnSpPr/>
          <p:nvPr/>
        </p:nvCxnSpPr>
        <p:spPr>
          <a:xfrm>
            <a:off x="788669" y="4471600"/>
            <a:ext cx="5107331" cy="0"/>
          </a:xfrm>
          <a:prstGeom prst="line">
            <a:avLst/>
          </a:prstGeom>
          <a:ln w="6350">
            <a:solidFill>
              <a:srgbClr val="DADBD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Connector 25"/>
          <p:cNvCxnSpPr/>
          <p:nvPr/>
        </p:nvCxnSpPr>
        <p:spPr>
          <a:xfrm>
            <a:off x="788669" y="4471600"/>
            <a:ext cx="400000" cy="0"/>
          </a:xfrm>
          <a:prstGeom prst="line">
            <a:avLst/>
          </a:prstGeom>
          <a:ln w="19050">
            <a:solidFill>
              <a:srgbClr val="92400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7" name="Picture 26" descr="team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6669" y="5034600"/>
            <a:ext cx="224000" cy="224000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1288669" y="4906600"/>
            <a:ext cx="4567331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400" b="1" i="0">
                <a:solidFill>
                  <a:srgbClr val="064E3B"/>
                </a:solidFill>
                <a:latin typeface="Inter"/>
              </a:rPr>
              <a:t>Team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288669" y="5206600"/>
            <a:ext cx="4567331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6B7280"/>
                </a:solidFill>
                <a:latin typeface="Inter"/>
              </a:rPr>
              <a:t>2,500+ professionals worldwide</a:t>
            </a:r>
          </a:p>
        </p:txBody>
      </p:sp>
      <p:cxnSp>
        <p:nvCxnSpPr>
          <p:cNvPr id="30" name="Connector 29"/>
          <p:cNvCxnSpPr/>
          <p:nvPr/>
        </p:nvCxnSpPr>
        <p:spPr>
          <a:xfrm>
            <a:off x="6296000" y="4471600"/>
            <a:ext cx="5107331" cy="0"/>
          </a:xfrm>
          <a:prstGeom prst="line">
            <a:avLst/>
          </a:prstGeom>
          <a:ln w="6350">
            <a:solidFill>
              <a:srgbClr val="DADBD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Connector 30"/>
          <p:cNvCxnSpPr/>
          <p:nvPr/>
        </p:nvCxnSpPr>
        <p:spPr>
          <a:xfrm>
            <a:off x="6296000" y="4471600"/>
            <a:ext cx="400000" cy="0"/>
          </a:xfrm>
          <a:prstGeom prst="line">
            <a:avLst/>
          </a:prstGeom>
          <a:ln w="19050">
            <a:solidFill>
              <a:srgbClr val="92400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2" name="Picture 31" descr="certificate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64000" y="5034600"/>
            <a:ext cx="224000" cy="224000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6796000" y="4906600"/>
            <a:ext cx="4567331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400" b="1" i="0">
                <a:solidFill>
                  <a:srgbClr val="064E3B"/>
                </a:solidFill>
                <a:latin typeface="Inter"/>
              </a:rPr>
              <a:t>Awards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6796000" y="5206600"/>
            <a:ext cx="4567331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6B7280"/>
                </a:solidFill>
                <a:latin typeface="Inter"/>
              </a:rPr>
              <a:t>Industry recognition and accolades</a:t>
            </a:r>
          </a:p>
        </p:txBody>
      </p:sp>
      <p:cxnSp>
        <p:nvCxnSpPr>
          <p:cNvPr id="35" name="Connector 34"/>
          <p:cNvCxnSpPr/>
          <p:nvPr/>
        </p:nvCxnSpPr>
        <p:spPr>
          <a:xfrm>
            <a:off x="788669" y="6100800"/>
            <a:ext cx="10614662" cy="0"/>
          </a:xfrm>
          <a:prstGeom prst="line">
            <a:avLst/>
          </a:prstGeom>
          <a:ln w="6350">
            <a:solidFill>
              <a:srgbClr val="E1E2E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7" name="TextBox 36"/>
          <p:cNvSpPr txBox="1"/>
          <p:nvPr/>
        </p:nvSpPr>
        <p:spPr>
          <a:xfrm>
            <a:off x="788669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EcoForward Group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37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CFDF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788669" y="274320"/>
            <a:ext cx="10614662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064E3B"/>
                </a:solidFill>
                <a:latin typeface="Inter"/>
              </a:rPr>
              <a:t>Next Steps &amp; Action Items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788669" y="880000"/>
            <a:ext cx="500000" cy="0"/>
          </a:xfrm>
          <a:prstGeom prst="line">
            <a:avLst/>
          </a:prstGeom>
          <a:ln w="38100">
            <a:solidFill>
              <a:srgbClr val="92400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Connector 4"/>
          <p:cNvCxnSpPr/>
          <p:nvPr/>
        </p:nvCxnSpPr>
        <p:spPr>
          <a:xfrm>
            <a:off x="1088669" y="1571600"/>
            <a:ext cx="0" cy="3937500"/>
          </a:xfrm>
          <a:prstGeom prst="line">
            <a:avLst/>
          </a:prstGeom>
          <a:ln w="31750">
            <a:solidFill>
              <a:srgbClr val="92400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Oval 5"/>
          <p:cNvSpPr/>
          <p:nvPr/>
        </p:nvSpPr>
        <p:spPr>
          <a:xfrm>
            <a:off x="988669" y="1471600"/>
            <a:ext cx="200000" cy="200000"/>
          </a:xfrm>
          <a:prstGeom prst="ellipse">
            <a:avLst/>
          </a:prstGeom>
          <a:solidFill>
            <a:srgbClr val="92400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Rectangle 6"/>
          <p:cNvSpPr/>
          <p:nvPr/>
        </p:nvSpPr>
        <p:spPr>
          <a:xfrm>
            <a:off x="1588669" y="1371600"/>
            <a:ext cx="8500000" cy="85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Rectangle 7"/>
          <p:cNvSpPr/>
          <p:nvPr/>
        </p:nvSpPr>
        <p:spPr>
          <a:xfrm>
            <a:off x="1588669" y="1371600"/>
            <a:ext cx="8500000" cy="50800"/>
          </a:xfrm>
          <a:prstGeom prst="rect">
            <a:avLst/>
          </a:prstGeom>
          <a:solidFill>
            <a:srgbClr val="0596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TextBox 8"/>
          <p:cNvSpPr txBox="1"/>
          <p:nvPr/>
        </p:nvSpPr>
        <p:spPr>
          <a:xfrm>
            <a:off x="1788669" y="1411600"/>
            <a:ext cx="5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1" i="0">
                <a:solidFill>
                  <a:srgbClr val="064E3B"/>
                </a:solidFill>
                <a:latin typeface="Inter"/>
              </a:rPr>
              <a:t>Finalize Strategy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788669" y="1721600"/>
            <a:ext cx="5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Complete strategic plan review and board approval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588669" y="1411600"/>
            <a:ext cx="23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100" b="1" i="0">
                <a:solidFill>
                  <a:srgbClr val="059669"/>
                </a:solidFill>
                <a:latin typeface="Inter"/>
              </a:rPr>
              <a:t>Executive Team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588669" y="1721600"/>
            <a:ext cx="23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000" b="0" i="0">
                <a:solidFill>
                  <a:srgbClr val="6B7280"/>
                </a:solidFill>
                <a:latin typeface="Inter"/>
              </a:rPr>
              <a:t>Mar 2026</a:t>
            </a:r>
          </a:p>
        </p:txBody>
      </p:sp>
      <p:sp>
        <p:nvSpPr>
          <p:cNvPr id="13" name="Oval 12"/>
          <p:cNvSpPr/>
          <p:nvPr/>
        </p:nvSpPr>
        <p:spPr>
          <a:xfrm>
            <a:off x="988669" y="2784100"/>
            <a:ext cx="200000" cy="200000"/>
          </a:xfrm>
          <a:prstGeom prst="ellipse">
            <a:avLst/>
          </a:prstGeom>
          <a:solidFill>
            <a:srgbClr val="92400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Rectangle 13"/>
          <p:cNvSpPr/>
          <p:nvPr/>
        </p:nvSpPr>
        <p:spPr>
          <a:xfrm>
            <a:off x="1588669" y="2684100"/>
            <a:ext cx="8500000" cy="85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Rectangle 14"/>
          <p:cNvSpPr/>
          <p:nvPr/>
        </p:nvSpPr>
        <p:spPr>
          <a:xfrm>
            <a:off x="1588669" y="2684100"/>
            <a:ext cx="8500000" cy="50800"/>
          </a:xfrm>
          <a:prstGeom prst="rect">
            <a:avLst/>
          </a:prstGeom>
          <a:solidFill>
            <a:srgbClr val="10B9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TextBox 15"/>
          <p:cNvSpPr txBox="1"/>
          <p:nvPr/>
        </p:nvSpPr>
        <p:spPr>
          <a:xfrm>
            <a:off x="1788669" y="2724100"/>
            <a:ext cx="5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1" i="0">
                <a:solidFill>
                  <a:srgbClr val="064E3B"/>
                </a:solidFill>
                <a:latin typeface="Inter"/>
              </a:rPr>
              <a:t>Launch Phase 2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788669" y="3034100"/>
            <a:ext cx="5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Deploy next-gen platform to pilot customers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588669" y="2724100"/>
            <a:ext cx="23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100" b="1" i="0">
                <a:solidFill>
                  <a:srgbClr val="10B981"/>
                </a:solidFill>
                <a:latin typeface="Inter"/>
              </a:rPr>
              <a:t>Product &amp; Engineering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588669" y="3034100"/>
            <a:ext cx="23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000" b="0" i="0">
                <a:solidFill>
                  <a:srgbClr val="6B7280"/>
                </a:solidFill>
                <a:latin typeface="Inter"/>
              </a:rPr>
              <a:t>Apr 2026</a:t>
            </a:r>
          </a:p>
        </p:txBody>
      </p:sp>
      <p:sp>
        <p:nvSpPr>
          <p:cNvPr id="20" name="Oval 19"/>
          <p:cNvSpPr/>
          <p:nvPr/>
        </p:nvSpPr>
        <p:spPr>
          <a:xfrm>
            <a:off x="988669" y="4096600"/>
            <a:ext cx="200000" cy="200000"/>
          </a:xfrm>
          <a:prstGeom prst="ellipse">
            <a:avLst/>
          </a:prstGeom>
          <a:solidFill>
            <a:srgbClr val="92400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1" name="Rectangle 20"/>
          <p:cNvSpPr/>
          <p:nvPr/>
        </p:nvSpPr>
        <p:spPr>
          <a:xfrm>
            <a:off x="1588669" y="3996600"/>
            <a:ext cx="8500000" cy="85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Rectangle 21"/>
          <p:cNvSpPr/>
          <p:nvPr/>
        </p:nvSpPr>
        <p:spPr>
          <a:xfrm>
            <a:off x="1588669" y="3996600"/>
            <a:ext cx="8500000" cy="50800"/>
          </a:xfrm>
          <a:prstGeom prst="rect">
            <a:avLst/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3" name="TextBox 22"/>
          <p:cNvSpPr txBox="1"/>
          <p:nvPr/>
        </p:nvSpPr>
        <p:spPr>
          <a:xfrm>
            <a:off x="1788669" y="4036600"/>
            <a:ext cx="5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1" i="0">
                <a:solidFill>
                  <a:srgbClr val="064E3B"/>
                </a:solidFill>
                <a:latin typeface="Inter"/>
              </a:rPr>
              <a:t>Expand Sales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788669" y="4346600"/>
            <a:ext cx="5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Hire regional sales directors and activate channels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588669" y="4036600"/>
            <a:ext cx="23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100" b="1" i="0">
                <a:solidFill>
                  <a:srgbClr val="D97706"/>
                </a:solidFill>
                <a:latin typeface="Inter"/>
              </a:rPr>
              <a:t>VP Sales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588669" y="4346600"/>
            <a:ext cx="23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000" b="0" i="0">
                <a:solidFill>
                  <a:srgbClr val="6B7280"/>
                </a:solidFill>
                <a:latin typeface="Inter"/>
              </a:rPr>
              <a:t>May 2026</a:t>
            </a:r>
          </a:p>
        </p:txBody>
      </p:sp>
      <p:sp>
        <p:nvSpPr>
          <p:cNvPr id="27" name="Oval 26"/>
          <p:cNvSpPr/>
          <p:nvPr/>
        </p:nvSpPr>
        <p:spPr>
          <a:xfrm>
            <a:off x="988669" y="5409100"/>
            <a:ext cx="200000" cy="200000"/>
          </a:xfrm>
          <a:prstGeom prst="ellipse">
            <a:avLst/>
          </a:prstGeom>
          <a:solidFill>
            <a:srgbClr val="92400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8" name="Rectangle 27"/>
          <p:cNvSpPr/>
          <p:nvPr/>
        </p:nvSpPr>
        <p:spPr>
          <a:xfrm>
            <a:off x="1588669" y="5309100"/>
            <a:ext cx="8500000" cy="85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9" name="Rectangle 28"/>
          <p:cNvSpPr/>
          <p:nvPr/>
        </p:nvSpPr>
        <p:spPr>
          <a:xfrm>
            <a:off x="1588669" y="5309100"/>
            <a:ext cx="8500000" cy="50800"/>
          </a:xfrm>
          <a:prstGeom prst="rect">
            <a:avLst/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0" name="TextBox 29"/>
          <p:cNvSpPr txBox="1"/>
          <p:nvPr/>
        </p:nvSpPr>
        <p:spPr>
          <a:xfrm>
            <a:off x="1788669" y="5349100"/>
            <a:ext cx="5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1" i="0">
                <a:solidFill>
                  <a:srgbClr val="064E3B"/>
                </a:solidFill>
                <a:latin typeface="Inter"/>
              </a:rPr>
              <a:t>Review &amp; Iterate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788669" y="5659100"/>
            <a:ext cx="5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Quarterly business review and strategy refinement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7588669" y="5349100"/>
            <a:ext cx="23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100" b="1" i="0">
                <a:solidFill>
                  <a:srgbClr val="7C3AED"/>
                </a:solidFill>
                <a:latin typeface="Inter"/>
              </a:rPr>
              <a:t>All Departments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7588669" y="5659100"/>
            <a:ext cx="23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000" b="0" i="0">
                <a:solidFill>
                  <a:srgbClr val="6B7280"/>
                </a:solidFill>
                <a:latin typeface="Inter"/>
              </a:rPr>
              <a:t>Jun 2026</a:t>
            </a:r>
          </a:p>
        </p:txBody>
      </p:sp>
      <p:sp>
        <p:nvSpPr>
          <p:cNvPr id="34" name="Rectangle 33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5" name="TextBox 34"/>
          <p:cNvSpPr txBox="1"/>
          <p:nvPr/>
        </p:nvSpPr>
        <p:spPr>
          <a:xfrm>
            <a:off x="788669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EcoForward Group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38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cxnSp>
        <p:nvCxnSpPr>
          <p:cNvPr id="2" name="Connector 1"/>
          <p:cNvCxnSpPr/>
          <p:nvPr/>
        </p:nvCxnSpPr>
        <p:spPr>
          <a:xfrm>
            <a:off x="788669" y="1429000"/>
            <a:ext cx="500000" cy="0"/>
          </a:xfrm>
          <a:prstGeom prst="line">
            <a:avLst/>
          </a:prstGeom>
          <a:ln w="19050">
            <a:solidFill>
              <a:srgbClr val="92400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788669" y="1629000"/>
            <a:ext cx="6705600" cy="1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3200" b="1" i="0">
                <a:solidFill>
                  <a:srgbClr val="064E3B"/>
                </a:solidFill>
                <a:latin typeface="Inter"/>
              </a:rPr>
              <a:t>Act Now for a
Sustainable Tomorrow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788669" y="3179000"/>
            <a:ext cx="6705600" cy="0"/>
          </a:xfrm>
          <a:prstGeom prst="line">
            <a:avLst/>
          </a:prstGeom>
          <a:ln w="6350">
            <a:solidFill>
              <a:srgbClr val="D2D4D8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788669" y="3379000"/>
            <a:ext cx="6705600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400" b="0" i="0">
                <a:solidFill>
                  <a:srgbClr val="6B7280"/>
                </a:solidFill>
                <a:latin typeface="Inter"/>
              </a:rPr>
              <a:t>Partner with EcoForward to build a credible, measurable path to net-zero and ESG excellence.</a:t>
            </a:r>
          </a:p>
        </p:txBody>
      </p:sp>
      <p:cxnSp>
        <p:nvCxnSpPr>
          <p:cNvPr id="6" name="Connector 5"/>
          <p:cNvCxnSpPr/>
          <p:nvPr/>
        </p:nvCxnSpPr>
        <p:spPr>
          <a:xfrm>
            <a:off x="788669" y="3979000"/>
            <a:ext cx="6705600" cy="0"/>
          </a:xfrm>
          <a:prstGeom prst="line">
            <a:avLst/>
          </a:prstGeom>
          <a:ln w="6350">
            <a:solidFill>
              <a:srgbClr val="D2D4D8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788669" y="4279000"/>
            <a:ext cx="12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1" i="0">
                <a:solidFill>
                  <a:srgbClr val="064E3B"/>
                </a:solidFill>
                <a:latin typeface="Inter"/>
              </a:rPr>
              <a:t>Email: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088669" y="4279000"/>
            <a:ext cx="54056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6B7280"/>
                </a:solidFill>
                <a:latin typeface="Inter"/>
              </a:rPr>
              <a:t>contact@company.com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88669" y="4679000"/>
            <a:ext cx="12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1" i="0">
                <a:solidFill>
                  <a:srgbClr val="064E3B"/>
                </a:solidFill>
                <a:latin typeface="Inter"/>
              </a:rPr>
              <a:t>Phone: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088669" y="4679000"/>
            <a:ext cx="54056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6B7280"/>
                </a:solidFill>
                <a:latin typeface="Inter"/>
              </a:rPr>
              <a:t>+1 (555) 123-4567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88669" y="5079000"/>
            <a:ext cx="12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1" i="0">
                <a:solidFill>
                  <a:srgbClr val="064E3B"/>
                </a:solidFill>
                <a:latin typeface="Inter"/>
              </a:rPr>
              <a:t>Web: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088669" y="5079000"/>
            <a:ext cx="54056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6B7280"/>
                </a:solidFill>
                <a:latin typeface="Inter"/>
              </a:rPr>
              <a:t>www.company.com</a:t>
            </a:r>
          </a:p>
        </p:txBody>
      </p:sp>
      <p:cxnSp>
        <p:nvCxnSpPr>
          <p:cNvPr id="13" name="Connector 12"/>
          <p:cNvCxnSpPr/>
          <p:nvPr/>
        </p:nvCxnSpPr>
        <p:spPr>
          <a:xfrm>
            <a:off x="8355331" y="1288669"/>
            <a:ext cx="0" cy="4280662"/>
          </a:xfrm>
          <a:prstGeom prst="line">
            <a:avLst/>
          </a:prstGeom>
          <a:ln w="3175">
            <a:solidFill>
              <a:srgbClr val="E8E9E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Connector 13"/>
          <p:cNvCxnSpPr/>
          <p:nvPr/>
        </p:nvCxnSpPr>
        <p:spPr>
          <a:xfrm>
            <a:off x="8355331" y="3229000"/>
            <a:ext cx="0" cy="400000"/>
          </a:xfrm>
          <a:prstGeom prst="line">
            <a:avLst/>
          </a:prstGeom>
          <a:ln w="19050">
            <a:solidFill>
              <a:srgbClr val="92400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043E2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TextBox 15"/>
          <p:cNvSpPr txBox="1"/>
          <p:nvPr/>
        </p:nvSpPr>
        <p:spPr>
          <a:xfrm>
            <a:off x="788669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82A69D"/>
                </a:solidFill>
                <a:latin typeface="Inter"/>
              </a:rPr>
              <a:t>EcoForward Group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82A69D"/>
                </a:solidFill>
                <a:latin typeface="Inter"/>
              </a:rPr>
              <a:t>39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CFDF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788669" y="274320"/>
            <a:ext cx="10614662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064E3B"/>
                </a:solidFill>
                <a:latin typeface="Inter"/>
              </a:rPr>
              <a:t>Company Overview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788669" y="880000"/>
            <a:ext cx="500000" cy="0"/>
          </a:xfrm>
          <a:prstGeom prst="line">
            <a:avLst/>
          </a:prstGeom>
          <a:ln w="38100">
            <a:solidFill>
              <a:srgbClr val="92400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685800" y="1471600"/>
            <a:ext cx="5222700" cy="420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ectangle 5"/>
          <p:cNvSpPr/>
          <p:nvPr/>
        </p:nvSpPr>
        <p:spPr>
          <a:xfrm>
            <a:off x="685800" y="1471600"/>
            <a:ext cx="5222700" cy="50800"/>
          </a:xfrm>
          <a:prstGeom prst="rect">
            <a:avLst/>
          </a:prstGeom>
          <a:solidFill>
            <a:srgbClr val="92400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985800" y="1721600"/>
            <a:ext cx="47227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1" i="0">
                <a:solidFill>
                  <a:srgbClr val="064E3B"/>
                </a:solidFill>
                <a:latin typeface="Inter"/>
              </a:rPr>
              <a:t>Our Mission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85800" y="2221600"/>
            <a:ext cx="4722700" cy="3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600" b="0" i="0">
                <a:solidFill>
                  <a:srgbClr val="6B7280"/>
                </a:solidFill>
                <a:latin typeface="Inter"/>
              </a:rPr>
              <a:t>EcoForward Group helps organizations achieve net-zero goals through measurable sustainability programs and responsible supply chain transformation.
We believe profitability and planet stewardship are not mutually exclusive.</a:t>
            </a:r>
          </a:p>
        </p:txBody>
      </p:sp>
      <p:sp>
        <p:nvSpPr>
          <p:cNvPr id="9" name="Rectangle 8"/>
          <p:cNvSpPr/>
          <p:nvPr/>
        </p:nvSpPr>
        <p:spPr>
          <a:xfrm>
            <a:off x="6283500" y="1471600"/>
            <a:ext cx="2486350" cy="1975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Rectangle 9"/>
          <p:cNvSpPr/>
          <p:nvPr/>
        </p:nvSpPr>
        <p:spPr>
          <a:xfrm>
            <a:off x="6283500" y="1471600"/>
            <a:ext cx="2486350" cy="50800"/>
          </a:xfrm>
          <a:prstGeom prst="rect">
            <a:avLst/>
          </a:prstGeom>
          <a:solidFill>
            <a:srgbClr val="0596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Oval 10"/>
          <p:cNvSpPr/>
          <p:nvPr/>
        </p:nvSpPr>
        <p:spPr>
          <a:xfrm>
            <a:off x="7346675" y="1791600"/>
            <a:ext cx="360000" cy="360000"/>
          </a:xfrm>
          <a:prstGeom prst="ellipse">
            <a:avLst/>
          </a:prstGeom>
          <a:solidFill>
            <a:srgbClr val="0596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TextBox 11"/>
          <p:cNvSpPr txBox="1"/>
          <p:nvPr/>
        </p:nvSpPr>
        <p:spPr>
          <a:xfrm>
            <a:off x="6383500" y="2271600"/>
            <a:ext cx="2286350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400" b="1" i="0">
                <a:solidFill>
                  <a:srgbClr val="064E3B"/>
                </a:solidFill>
                <a:latin typeface="Inter"/>
              </a:rPr>
              <a:t>2015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383500" y="2721600"/>
            <a:ext cx="228635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0" i="0">
                <a:solidFill>
                  <a:srgbClr val="6B7280"/>
                </a:solidFill>
                <a:latin typeface="Inter"/>
              </a:rPr>
              <a:t>Founded</a:t>
            </a:r>
          </a:p>
        </p:txBody>
      </p:sp>
      <p:sp>
        <p:nvSpPr>
          <p:cNvPr id="14" name="Rectangle 13"/>
          <p:cNvSpPr/>
          <p:nvPr/>
        </p:nvSpPr>
        <p:spPr>
          <a:xfrm>
            <a:off x="9019850" y="1471600"/>
            <a:ext cx="2486350" cy="1975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Rectangle 14"/>
          <p:cNvSpPr/>
          <p:nvPr/>
        </p:nvSpPr>
        <p:spPr>
          <a:xfrm>
            <a:off x="9019850" y="1471600"/>
            <a:ext cx="2486350" cy="50800"/>
          </a:xfrm>
          <a:prstGeom prst="rect">
            <a:avLst/>
          </a:prstGeom>
          <a:solidFill>
            <a:srgbClr val="10B9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Oval 15"/>
          <p:cNvSpPr/>
          <p:nvPr/>
        </p:nvSpPr>
        <p:spPr>
          <a:xfrm>
            <a:off x="10083025" y="1791600"/>
            <a:ext cx="360000" cy="360000"/>
          </a:xfrm>
          <a:prstGeom prst="ellipse">
            <a:avLst/>
          </a:prstGeom>
          <a:solidFill>
            <a:srgbClr val="10B9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7" name="TextBox 16"/>
          <p:cNvSpPr txBox="1"/>
          <p:nvPr/>
        </p:nvSpPr>
        <p:spPr>
          <a:xfrm>
            <a:off x="9119850" y="2271600"/>
            <a:ext cx="2286350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400" b="1" i="0">
                <a:solidFill>
                  <a:srgbClr val="064E3B"/>
                </a:solidFill>
                <a:latin typeface="Inter"/>
              </a:rPr>
              <a:t>800+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9119850" y="2721600"/>
            <a:ext cx="228635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0" i="0">
                <a:solidFill>
                  <a:srgbClr val="6B7280"/>
                </a:solidFill>
                <a:latin typeface="Inter"/>
              </a:rPr>
              <a:t>Clients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283500" y="3696600"/>
            <a:ext cx="2486350" cy="1975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0" name="Rectangle 19"/>
          <p:cNvSpPr/>
          <p:nvPr/>
        </p:nvSpPr>
        <p:spPr>
          <a:xfrm>
            <a:off x="6283500" y="3696600"/>
            <a:ext cx="2486350" cy="50800"/>
          </a:xfrm>
          <a:prstGeom prst="rect">
            <a:avLst/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1" name="Oval 20"/>
          <p:cNvSpPr/>
          <p:nvPr/>
        </p:nvSpPr>
        <p:spPr>
          <a:xfrm>
            <a:off x="7346675" y="4016600"/>
            <a:ext cx="360000" cy="360000"/>
          </a:xfrm>
          <a:prstGeom prst="ellipse">
            <a:avLst/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TextBox 21"/>
          <p:cNvSpPr txBox="1"/>
          <p:nvPr/>
        </p:nvSpPr>
        <p:spPr>
          <a:xfrm>
            <a:off x="6383500" y="4496600"/>
            <a:ext cx="2286350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400" b="1" i="0">
                <a:solidFill>
                  <a:srgbClr val="064E3B"/>
                </a:solidFill>
                <a:latin typeface="Inter"/>
              </a:rPr>
              <a:t>2.4M tons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383500" y="4946600"/>
            <a:ext cx="228635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0" i="0">
                <a:solidFill>
                  <a:srgbClr val="6B7280"/>
                </a:solidFill>
                <a:latin typeface="Inter"/>
              </a:rPr>
              <a:t>CO₂ Offset</a:t>
            </a:r>
          </a:p>
        </p:txBody>
      </p:sp>
      <p:sp>
        <p:nvSpPr>
          <p:cNvPr id="24" name="Rectangle 23"/>
          <p:cNvSpPr/>
          <p:nvPr/>
        </p:nvSpPr>
        <p:spPr>
          <a:xfrm>
            <a:off x="9019850" y="3696600"/>
            <a:ext cx="2486350" cy="1975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5" name="Rectangle 24"/>
          <p:cNvSpPr/>
          <p:nvPr/>
        </p:nvSpPr>
        <p:spPr>
          <a:xfrm>
            <a:off x="9019850" y="3696600"/>
            <a:ext cx="2486350" cy="50800"/>
          </a:xfrm>
          <a:prstGeom prst="rect">
            <a:avLst/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6" name="Oval 25"/>
          <p:cNvSpPr/>
          <p:nvPr/>
        </p:nvSpPr>
        <p:spPr>
          <a:xfrm>
            <a:off x="10083025" y="4016600"/>
            <a:ext cx="360000" cy="360000"/>
          </a:xfrm>
          <a:prstGeom prst="ellipse">
            <a:avLst/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7" name="TextBox 26"/>
          <p:cNvSpPr txBox="1"/>
          <p:nvPr/>
        </p:nvSpPr>
        <p:spPr>
          <a:xfrm>
            <a:off x="9119850" y="4496600"/>
            <a:ext cx="2286350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400" b="1" i="0">
                <a:solidFill>
                  <a:srgbClr val="064E3B"/>
                </a:solidFill>
                <a:latin typeface="Inter"/>
              </a:rPr>
              <a:t>650+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9119850" y="4946600"/>
            <a:ext cx="228635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0" i="0">
                <a:solidFill>
                  <a:srgbClr val="6B7280"/>
                </a:solidFill>
                <a:latin typeface="Inter"/>
              </a:rPr>
              <a:t>Team</a:t>
            </a:r>
          </a:p>
        </p:txBody>
      </p:sp>
      <p:sp>
        <p:nvSpPr>
          <p:cNvPr id="29" name="Rectangle 28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0" name="TextBox 29"/>
          <p:cNvSpPr txBox="1"/>
          <p:nvPr/>
        </p:nvSpPr>
        <p:spPr>
          <a:xfrm>
            <a:off x="788669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EcoForward Group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4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cxnSp>
        <p:nvCxnSpPr>
          <p:cNvPr id="2" name="Connector 1"/>
          <p:cNvCxnSpPr/>
          <p:nvPr/>
        </p:nvCxnSpPr>
        <p:spPr>
          <a:xfrm>
            <a:off x="788669" y="1229000"/>
            <a:ext cx="500000" cy="0"/>
          </a:xfrm>
          <a:prstGeom prst="line">
            <a:avLst/>
          </a:prstGeom>
          <a:ln w="19050">
            <a:solidFill>
              <a:srgbClr val="92400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788669" y="1429000"/>
            <a:ext cx="6705600" cy="9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3600" b="1" i="0">
                <a:solidFill>
                  <a:srgbClr val="064E3B"/>
                </a:solidFill>
                <a:latin typeface="Inter"/>
              </a:rPr>
              <a:t>Thank You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788669" y="2429000"/>
            <a:ext cx="6705600" cy="0"/>
          </a:xfrm>
          <a:prstGeom prst="line">
            <a:avLst/>
          </a:prstGeom>
          <a:ln w="6350">
            <a:solidFill>
              <a:srgbClr val="D2D4D8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788669" y="2629000"/>
            <a:ext cx="67056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400" b="0" i="0">
                <a:solidFill>
                  <a:srgbClr val="6B7280"/>
                </a:solidFill>
                <a:latin typeface="Inter"/>
              </a:rPr>
              <a:t>It has been a pleasure presenting to you.</a:t>
            </a:r>
          </a:p>
        </p:txBody>
      </p:sp>
      <p:cxnSp>
        <p:nvCxnSpPr>
          <p:cNvPr id="6" name="Connector 5"/>
          <p:cNvCxnSpPr/>
          <p:nvPr/>
        </p:nvCxnSpPr>
        <p:spPr>
          <a:xfrm>
            <a:off x="788669" y="3129000"/>
            <a:ext cx="6705600" cy="0"/>
          </a:xfrm>
          <a:prstGeom prst="line">
            <a:avLst/>
          </a:prstGeom>
          <a:ln w="6350">
            <a:solidFill>
              <a:srgbClr val="D2D4D8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788669" y="3429000"/>
            <a:ext cx="14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1" i="0">
                <a:solidFill>
                  <a:srgbClr val="064E3B"/>
                </a:solidFill>
                <a:latin typeface="Inter"/>
              </a:rPr>
              <a:t>✉  Email: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288669" y="3429000"/>
            <a:ext cx="52056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6B7280"/>
                </a:solidFill>
                <a:latin typeface="Inter"/>
              </a:rPr>
              <a:t>contact@company.com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88669" y="3829000"/>
            <a:ext cx="14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1" i="0">
                <a:solidFill>
                  <a:srgbClr val="064E3B"/>
                </a:solidFill>
                <a:latin typeface="Inter"/>
              </a:rPr>
              <a:t>☎  Phone: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288669" y="3829000"/>
            <a:ext cx="52056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6B7280"/>
                </a:solidFill>
                <a:latin typeface="Inter"/>
              </a:rPr>
              <a:t>+1 (555) 123-4567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88669" y="4229000"/>
            <a:ext cx="14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1" i="0">
                <a:solidFill>
                  <a:srgbClr val="064E3B"/>
                </a:solidFill>
                <a:latin typeface="Inter"/>
              </a:rPr>
              <a:t>⌂  Website: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288669" y="4229000"/>
            <a:ext cx="52056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6B7280"/>
                </a:solidFill>
                <a:latin typeface="Inter"/>
              </a:rPr>
              <a:t>www.company.com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88669" y="4629000"/>
            <a:ext cx="14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1" i="0">
                <a:solidFill>
                  <a:srgbClr val="064E3B"/>
                </a:solidFill>
                <a:latin typeface="Inter"/>
              </a:rPr>
              <a:t>⚑  Location: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288669" y="4629000"/>
            <a:ext cx="52056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6B7280"/>
                </a:solidFill>
                <a:latin typeface="Inter"/>
              </a:rPr>
              <a:t>New York, NY</a:t>
            </a:r>
          </a:p>
        </p:txBody>
      </p:sp>
      <p:cxnSp>
        <p:nvCxnSpPr>
          <p:cNvPr id="15" name="Connector 14"/>
          <p:cNvCxnSpPr/>
          <p:nvPr/>
        </p:nvCxnSpPr>
        <p:spPr>
          <a:xfrm>
            <a:off x="8355331" y="1288669"/>
            <a:ext cx="0" cy="4280662"/>
          </a:xfrm>
          <a:prstGeom prst="line">
            <a:avLst/>
          </a:prstGeom>
          <a:ln w="3175">
            <a:solidFill>
              <a:srgbClr val="E8E9E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Connector 15"/>
          <p:cNvCxnSpPr/>
          <p:nvPr/>
        </p:nvCxnSpPr>
        <p:spPr>
          <a:xfrm>
            <a:off x="8355331" y="3229000"/>
            <a:ext cx="0" cy="400000"/>
          </a:xfrm>
          <a:prstGeom prst="line">
            <a:avLst/>
          </a:prstGeom>
          <a:ln w="19050">
            <a:solidFill>
              <a:srgbClr val="92400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788669" y="6058000"/>
            <a:ext cx="67056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0" i="0">
                <a:solidFill>
                  <a:srgbClr val="B5B8BF"/>
                </a:solidFill>
                <a:latin typeface="Inter"/>
              </a:rPr>
              <a:t>EcoForward Group</a:t>
            </a:r>
          </a:p>
        </p:txBody>
      </p:sp>
      <p:sp>
        <p:nvSpPr>
          <p:cNvPr id="18" name="Rectangle 17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9" name="TextBox 18"/>
          <p:cNvSpPr txBox="1"/>
          <p:nvPr/>
        </p:nvSpPr>
        <p:spPr>
          <a:xfrm>
            <a:off x="788669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EcoForward Group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40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CFDF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788669" y="274320"/>
            <a:ext cx="10614662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064E3B"/>
                </a:solidFill>
                <a:latin typeface="Inter"/>
              </a:rPr>
              <a:t>Our Values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788669" y="880000"/>
            <a:ext cx="500000" cy="0"/>
          </a:xfrm>
          <a:prstGeom prst="line">
            <a:avLst/>
          </a:prstGeom>
          <a:ln w="38100">
            <a:solidFill>
              <a:srgbClr val="92400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Oval 4"/>
          <p:cNvSpPr/>
          <p:nvPr/>
        </p:nvSpPr>
        <p:spPr>
          <a:xfrm>
            <a:off x="1694600" y="1621600"/>
            <a:ext cx="500000" cy="500000"/>
          </a:xfrm>
          <a:prstGeom prst="ellipse">
            <a:avLst/>
          </a:prstGeom>
          <a:solidFill>
            <a:srgbClr val="92400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TextBox 5"/>
          <p:cNvSpPr txBox="1"/>
          <p:nvPr/>
        </p:nvSpPr>
        <p:spPr>
          <a:xfrm>
            <a:off x="1694600" y="1621600"/>
            <a:ext cx="5000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2800" b="1" i="0">
                <a:solidFill>
                  <a:srgbClr val="FFFFFF"/>
                </a:solidFill>
                <a:latin typeface="Inter"/>
              </a:rPr>
              <a:t>P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5800" y="2371600"/>
            <a:ext cx="25176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800" b="1" i="0">
                <a:solidFill>
                  <a:srgbClr val="064E3B"/>
                </a:solidFill>
                <a:latin typeface="Inter"/>
              </a:rPr>
              <a:t>Planet First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35800" y="2821600"/>
            <a:ext cx="2417600" cy="18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0" i="0">
                <a:solidFill>
                  <a:srgbClr val="6B7280"/>
                </a:solidFill>
                <a:latin typeface="Inter"/>
              </a:rPr>
              <a:t>We measure every decision against its environmental impact.</a:t>
            </a:r>
          </a:p>
        </p:txBody>
      </p:sp>
      <p:sp>
        <p:nvSpPr>
          <p:cNvPr id="9" name="Oval 8"/>
          <p:cNvSpPr/>
          <p:nvPr/>
        </p:nvSpPr>
        <p:spPr>
          <a:xfrm>
            <a:off x="4462200" y="1621600"/>
            <a:ext cx="500000" cy="500000"/>
          </a:xfrm>
          <a:prstGeom prst="ellipse">
            <a:avLst/>
          </a:prstGeom>
          <a:solidFill>
            <a:srgbClr val="92400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TextBox 9"/>
          <p:cNvSpPr txBox="1"/>
          <p:nvPr/>
        </p:nvSpPr>
        <p:spPr>
          <a:xfrm>
            <a:off x="4462200" y="1621600"/>
            <a:ext cx="5000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2800" b="1" i="0">
                <a:solidFill>
                  <a:srgbClr val="FFFFFF"/>
                </a:solidFill>
                <a:latin typeface="Inter"/>
              </a:rPr>
              <a:t>A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453400" y="2371600"/>
            <a:ext cx="25176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800" b="1" i="0">
                <a:solidFill>
                  <a:srgbClr val="064E3B"/>
                </a:solidFill>
                <a:latin typeface="Inter"/>
              </a:rPr>
              <a:t>Accountability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503400" y="2821600"/>
            <a:ext cx="2417600" cy="18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0" i="0">
                <a:solidFill>
                  <a:srgbClr val="6B7280"/>
                </a:solidFill>
                <a:latin typeface="Inter"/>
              </a:rPr>
              <a:t>We set bold targets and report transparently on our progress.</a:t>
            </a:r>
          </a:p>
        </p:txBody>
      </p:sp>
      <p:sp>
        <p:nvSpPr>
          <p:cNvPr id="13" name="Oval 12"/>
          <p:cNvSpPr/>
          <p:nvPr/>
        </p:nvSpPr>
        <p:spPr>
          <a:xfrm>
            <a:off x="7229800" y="1621600"/>
            <a:ext cx="500000" cy="500000"/>
          </a:xfrm>
          <a:prstGeom prst="ellipse">
            <a:avLst/>
          </a:prstGeom>
          <a:solidFill>
            <a:srgbClr val="92400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TextBox 13"/>
          <p:cNvSpPr txBox="1"/>
          <p:nvPr/>
        </p:nvSpPr>
        <p:spPr>
          <a:xfrm>
            <a:off x="7229800" y="1621600"/>
            <a:ext cx="5000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2800" b="1" i="0">
                <a:solidFill>
                  <a:srgbClr val="FFFFFF"/>
                </a:solidFill>
                <a:latin typeface="Inter"/>
              </a:rPr>
              <a:t>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221000" y="2371600"/>
            <a:ext cx="25176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800" b="1" i="0">
                <a:solidFill>
                  <a:srgbClr val="064E3B"/>
                </a:solidFill>
                <a:latin typeface="Inter"/>
              </a:rPr>
              <a:t>Equity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271000" y="2821600"/>
            <a:ext cx="2417600" cy="18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0" i="0">
                <a:solidFill>
                  <a:srgbClr val="6B7280"/>
                </a:solidFill>
                <a:latin typeface="Inter"/>
              </a:rPr>
              <a:t>We ensure green transitions benefit all communities, especially the vulnerable.</a:t>
            </a:r>
          </a:p>
        </p:txBody>
      </p:sp>
      <p:sp>
        <p:nvSpPr>
          <p:cNvPr id="17" name="Oval 16"/>
          <p:cNvSpPr/>
          <p:nvPr/>
        </p:nvSpPr>
        <p:spPr>
          <a:xfrm>
            <a:off x="9997400" y="1621600"/>
            <a:ext cx="500000" cy="500000"/>
          </a:xfrm>
          <a:prstGeom prst="ellipse">
            <a:avLst/>
          </a:prstGeom>
          <a:solidFill>
            <a:srgbClr val="92400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TextBox 17"/>
          <p:cNvSpPr txBox="1"/>
          <p:nvPr/>
        </p:nvSpPr>
        <p:spPr>
          <a:xfrm>
            <a:off x="9997400" y="1621600"/>
            <a:ext cx="5000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2800" b="1" i="0">
                <a:solidFill>
                  <a:srgbClr val="FFFFFF"/>
                </a:solidFill>
                <a:latin typeface="Inter"/>
              </a:rPr>
              <a:t>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988600" y="2371600"/>
            <a:ext cx="25176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800" b="1" i="0">
                <a:solidFill>
                  <a:srgbClr val="064E3B"/>
                </a:solidFill>
                <a:latin typeface="Inter"/>
              </a:rPr>
              <a:t>Science-Led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9038600" y="2821600"/>
            <a:ext cx="2417600" cy="18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0" i="0">
                <a:solidFill>
                  <a:srgbClr val="6B7280"/>
                </a:solidFill>
                <a:latin typeface="Inter"/>
              </a:rPr>
              <a:t>We follow peer-reviewed data, not trends or greenwashing.</a:t>
            </a:r>
          </a:p>
        </p:txBody>
      </p:sp>
      <p:sp>
        <p:nvSpPr>
          <p:cNvPr id="21" name="Rectangle 20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TextBox 21"/>
          <p:cNvSpPr txBox="1"/>
          <p:nvPr/>
        </p:nvSpPr>
        <p:spPr>
          <a:xfrm>
            <a:off x="788669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EcoForward Group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5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CFDF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788669" y="274320"/>
            <a:ext cx="10614662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064E3B"/>
                </a:solidFill>
                <a:latin typeface="Inter"/>
              </a:rPr>
              <a:t>Leadership Team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788669" y="880000"/>
            <a:ext cx="500000" cy="0"/>
          </a:xfrm>
          <a:prstGeom prst="line">
            <a:avLst/>
          </a:prstGeom>
          <a:ln w="38100">
            <a:solidFill>
              <a:srgbClr val="92400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685800" y="1471600"/>
            <a:ext cx="2517600" cy="420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Oval 5"/>
          <p:cNvSpPr/>
          <p:nvPr/>
        </p:nvSpPr>
        <p:spPr>
          <a:xfrm>
            <a:off x="1644600" y="1671600"/>
            <a:ext cx="600000" cy="600000"/>
          </a:xfrm>
          <a:prstGeom prst="ellipse">
            <a:avLst/>
          </a:prstGeom>
          <a:solidFill>
            <a:srgbClr val="ECFDF5"/>
          </a:solidFill>
          <a:ln w="25400">
            <a:solidFill>
              <a:srgbClr val="92400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1644600" y="1871600"/>
            <a:ext cx="600000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6B7280"/>
                </a:solidFill>
                <a:latin typeface="Inter"/>
              </a:rPr>
              <a:t>Photo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35800" y="2471600"/>
            <a:ext cx="24176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800" b="1" i="0">
                <a:solidFill>
                  <a:srgbClr val="064E3B"/>
                </a:solidFill>
                <a:latin typeface="Inter"/>
              </a:rPr>
              <a:t>Jane Smith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35800" y="2821600"/>
            <a:ext cx="24176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1" i="0">
                <a:solidFill>
                  <a:srgbClr val="92400E"/>
                </a:solidFill>
                <a:latin typeface="Inter"/>
              </a:rPr>
              <a:t>Chief Executive Officer</a:t>
            </a:r>
          </a:p>
        </p:txBody>
      </p:sp>
      <p:cxnSp>
        <p:nvCxnSpPr>
          <p:cNvPr id="10" name="Connector 9"/>
          <p:cNvCxnSpPr/>
          <p:nvPr/>
        </p:nvCxnSpPr>
        <p:spPr>
          <a:xfrm>
            <a:off x="1315200" y="3171600"/>
            <a:ext cx="1258800" cy="0"/>
          </a:xfrm>
          <a:prstGeom prst="line">
            <a:avLst/>
          </a:prstGeom>
          <a:ln w="9525">
            <a:solidFill>
              <a:srgbClr val="ECFDF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65800" y="3321600"/>
            <a:ext cx="2357600" cy="8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6B7280"/>
                </a:solidFill>
                <a:latin typeface="Inter"/>
              </a:rPr>
              <a:t>20+ years in executive leadership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453400" y="1471600"/>
            <a:ext cx="2517600" cy="420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" name="Oval 12"/>
          <p:cNvSpPr/>
          <p:nvPr/>
        </p:nvSpPr>
        <p:spPr>
          <a:xfrm>
            <a:off x="4412200" y="1671600"/>
            <a:ext cx="600000" cy="600000"/>
          </a:xfrm>
          <a:prstGeom prst="ellipse">
            <a:avLst/>
          </a:prstGeom>
          <a:solidFill>
            <a:srgbClr val="ECFDF5"/>
          </a:solidFill>
          <a:ln w="25400">
            <a:solidFill>
              <a:srgbClr val="92400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TextBox 13"/>
          <p:cNvSpPr txBox="1"/>
          <p:nvPr/>
        </p:nvSpPr>
        <p:spPr>
          <a:xfrm>
            <a:off x="4412200" y="1871600"/>
            <a:ext cx="600000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6B7280"/>
                </a:solidFill>
                <a:latin typeface="Inter"/>
              </a:rPr>
              <a:t>Photo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503400" y="2471600"/>
            <a:ext cx="24176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800" b="1" i="0">
                <a:solidFill>
                  <a:srgbClr val="064E3B"/>
                </a:solidFill>
                <a:latin typeface="Inter"/>
              </a:rPr>
              <a:t>John Davis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503400" y="2821600"/>
            <a:ext cx="24176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1" i="0">
                <a:solidFill>
                  <a:srgbClr val="92400E"/>
                </a:solidFill>
                <a:latin typeface="Inter"/>
              </a:rPr>
              <a:t>Chief Financial Officer</a:t>
            </a:r>
          </a:p>
        </p:txBody>
      </p:sp>
      <p:cxnSp>
        <p:nvCxnSpPr>
          <p:cNvPr id="17" name="Connector 16"/>
          <p:cNvCxnSpPr/>
          <p:nvPr/>
        </p:nvCxnSpPr>
        <p:spPr>
          <a:xfrm>
            <a:off x="4082800" y="3171600"/>
            <a:ext cx="1258800" cy="0"/>
          </a:xfrm>
          <a:prstGeom prst="line">
            <a:avLst/>
          </a:prstGeom>
          <a:ln w="9525">
            <a:solidFill>
              <a:srgbClr val="ECFDF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533400" y="3321600"/>
            <a:ext cx="2357600" cy="8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6B7280"/>
                </a:solidFill>
                <a:latin typeface="Inter"/>
              </a:rPr>
              <a:t>Former VP at Fortune 100 firm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221000" y="1471600"/>
            <a:ext cx="2517600" cy="420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0" name="Oval 19"/>
          <p:cNvSpPr/>
          <p:nvPr/>
        </p:nvSpPr>
        <p:spPr>
          <a:xfrm>
            <a:off x="7179800" y="1671600"/>
            <a:ext cx="600000" cy="600000"/>
          </a:xfrm>
          <a:prstGeom prst="ellipse">
            <a:avLst/>
          </a:prstGeom>
          <a:solidFill>
            <a:srgbClr val="ECFDF5"/>
          </a:solidFill>
          <a:ln w="25400">
            <a:solidFill>
              <a:srgbClr val="92400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1" name="TextBox 20"/>
          <p:cNvSpPr txBox="1"/>
          <p:nvPr/>
        </p:nvSpPr>
        <p:spPr>
          <a:xfrm>
            <a:off x="7179800" y="1871600"/>
            <a:ext cx="600000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6B7280"/>
                </a:solidFill>
                <a:latin typeface="Inter"/>
              </a:rPr>
              <a:t>Photo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271000" y="2471600"/>
            <a:ext cx="24176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800" b="1" i="0">
                <a:solidFill>
                  <a:srgbClr val="064E3B"/>
                </a:solidFill>
                <a:latin typeface="Inter"/>
              </a:rPr>
              <a:t>Sarah Chen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271000" y="2821600"/>
            <a:ext cx="24176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1" i="0">
                <a:solidFill>
                  <a:srgbClr val="92400E"/>
                </a:solidFill>
                <a:latin typeface="Inter"/>
              </a:rPr>
              <a:t>Chief Technology Officer</a:t>
            </a:r>
          </a:p>
        </p:txBody>
      </p:sp>
      <p:cxnSp>
        <p:nvCxnSpPr>
          <p:cNvPr id="24" name="Connector 23"/>
          <p:cNvCxnSpPr/>
          <p:nvPr/>
        </p:nvCxnSpPr>
        <p:spPr>
          <a:xfrm>
            <a:off x="6850400" y="3171600"/>
            <a:ext cx="1258800" cy="0"/>
          </a:xfrm>
          <a:prstGeom prst="line">
            <a:avLst/>
          </a:prstGeom>
          <a:ln w="9525">
            <a:solidFill>
              <a:srgbClr val="ECFDF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6301000" y="3321600"/>
            <a:ext cx="2357600" cy="8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6B7280"/>
                </a:solidFill>
                <a:latin typeface="Inter"/>
              </a:rPr>
              <a:t>Pioneer in AI/ML solutions</a:t>
            </a:r>
          </a:p>
        </p:txBody>
      </p:sp>
      <p:sp>
        <p:nvSpPr>
          <p:cNvPr id="26" name="Rectangle 25"/>
          <p:cNvSpPr/>
          <p:nvPr/>
        </p:nvSpPr>
        <p:spPr>
          <a:xfrm>
            <a:off x="8988600" y="1471600"/>
            <a:ext cx="2517600" cy="420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7" name="Oval 26"/>
          <p:cNvSpPr/>
          <p:nvPr/>
        </p:nvSpPr>
        <p:spPr>
          <a:xfrm>
            <a:off x="9947400" y="1671600"/>
            <a:ext cx="600000" cy="600000"/>
          </a:xfrm>
          <a:prstGeom prst="ellipse">
            <a:avLst/>
          </a:prstGeom>
          <a:solidFill>
            <a:srgbClr val="ECFDF5"/>
          </a:solidFill>
          <a:ln w="25400">
            <a:solidFill>
              <a:srgbClr val="92400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8" name="TextBox 27"/>
          <p:cNvSpPr txBox="1"/>
          <p:nvPr/>
        </p:nvSpPr>
        <p:spPr>
          <a:xfrm>
            <a:off x="9947400" y="1871600"/>
            <a:ext cx="600000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6B7280"/>
                </a:solidFill>
                <a:latin typeface="Inter"/>
              </a:rPr>
              <a:t>Photo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9038600" y="2471600"/>
            <a:ext cx="24176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800" b="1" i="0">
                <a:solidFill>
                  <a:srgbClr val="064E3B"/>
                </a:solidFill>
                <a:latin typeface="Inter"/>
              </a:rPr>
              <a:t>Michael Brown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9038600" y="2821600"/>
            <a:ext cx="24176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1" i="0">
                <a:solidFill>
                  <a:srgbClr val="92400E"/>
                </a:solidFill>
                <a:latin typeface="Inter"/>
              </a:rPr>
              <a:t>Chief Operating Officer</a:t>
            </a:r>
          </a:p>
        </p:txBody>
      </p:sp>
      <p:cxnSp>
        <p:nvCxnSpPr>
          <p:cNvPr id="31" name="Connector 30"/>
          <p:cNvCxnSpPr/>
          <p:nvPr/>
        </p:nvCxnSpPr>
        <p:spPr>
          <a:xfrm>
            <a:off x="9618000" y="3171600"/>
            <a:ext cx="1258800" cy="0"/>
          </a:xfrm>
          <a:prstGeom prst="line">
            <a:avLst/>
          </a:prstGeom>
          <a:ln w="9525">
            <a:solidFill>
              <a:srgbClr val="ECFDF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9068600" y="3321600"/>
            <a:ext cx="2357600" cy="8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6B7280"/>
                </a:solidFill>
                <a:latin typeface="Inter"/>
              </a:rPr>
              <a:t>Operations excellence expert</a:t>
            </a:r>
          </a:p>
        </p:txBody>
      </p:sp>
      <p:sp>
        <p:nvSpPr>
          <p:cNvPr id="33" name="Rectangle 32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4" name="TextBox 33"/>
          <p:cNvSpPr txBox="1"/>
          <p:nvPr/>
        </p:nvSpPr>
        <p:spPr>
          <a:xfrm>
            <a:off x="788669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EcoForward Group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6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CFDF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788669" y="274320"/>
            <a:ext cx="10614662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064E3B"/>
                </a:solidFill>
                <a:latin typeface="Inter"/>
              </a:rPr>
              <a:t>Key Facts &amp; Figures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788669" y="880000"/>
            <a:ext cx="500000" cy="0"/>
          </a:xfrm>
          <a:prstGeom prst="line">
            <a:avLst/>
          </a:prstGeom>
          <a:ln w="38100">
            <a:solidFill>
              <a:srgbClr val="92400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685800" y="1471600"/>
            <a:ext cx="3440133" cy="2111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ectangle 5"/>
          <p:cNvSpPr/>
          <p:nvPr/>
        </p:nvSpPr>
        <p:spPr>
          <a:xfrm>
            <a:off x="685800" y="1471600"/>
            <a:ext cx="3440133" cy="50800"/>
          </a:xfrm>
          <a:prstGeom prst="rect">
            <a:avLst/>
          </a:prstGeom>
          <a:solidFill>
            <a:srgbClr val="0596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785800" y="1771600"/>
            <a:ext cx="3240133" cy="7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800" b="1" i="0">
                <a:solidFill>
                  <a:srgbClr val="064E3B"/>
                </a:solidFill>
                <a:latin typeface="Inter"/>
              </a:rPr>
              <a:t>2.4M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85800" y="2471600"/>
            <a:ext cx="3240133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400" b="0" i="0">
                <a:solidFill>
                  <a:srgbClr val="6B7280"/>
                </a:solidFill>
                <a:latin typeface="Inter"/>
              </a:rPr>
              <a:t>Tons CO₂ Offset</a:t>
            </a:r>
          </a:p>
        </p:txBody>
      </p:sp>
      <p:sp>
        <p:nvSpPr>
          <p:cNvPr id="9" name="Rectangle 8"/>
          <p:cNvSpPr/>
          <p:nvPr/>
        </p:nvSpPr>
        <p:spPr>
          <a:xfrm>
            <a:off x="4375933" y="1471600"/>
            <a:ext cx="3440133" cy="2111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Rectangle 9"/>
          <p:cNvSpPr/>
          <p:nvPr/>
        </p:nvSpPr>
        <p:spPr>
          <a:xfrm>
            <a:off x="4375933" y="1471600"/>
            <a:ext cx="3440133" cy="50800"/>
          </a:xfrm>
          <a:prstGeom prst="rect">
            <a:avLst/>
          </a:prstGeom>
          <a:solidFill>
            <a:srgbClr val="10B9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TextBox 10"/>
          <p:cNvSpPr txBox="1"/>
          <p:nvPr/>
        </p:nvSpPr>
        <p:spPr>
          <a:xfrm>
            <a:off x="4475933" y="1771600"/>
            <a:ext cx="3240133" cy="7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800" b="1" i="0">
                <a:solidFill>
                  <a:srgbClr val="064E3B"/>
                </a:solidFill>
                <a:latin typeface="Inter"/>
              </a:rPr>
              <a:t>800+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475933" y="2471600"/>
            <a:ext cx="3240133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400" b="0" i="0">
                <a:solidFill>
                  <a:srgbClr val="6B7280"/>
                </a:solidFill>
                <a:latin typeface="Inter"/>
              </a:rPr>
              <a:t>Client Organizations</a:t>
            </a:r>
          </a:p>
        </p:txBody>
      </p:sp>
      <p:sp>
        <p:nvSpPr>
          <p:cNvPr id="13" name="Rectangle 12"/>
          <p:cNvSpPr/>
          <p:nvPr/>
        </p:nvSpPr>
        <p:spPr>
          <a:xfrm>
            <a:off x="8066066" y="1471600"/>
            <a:ext cx="3440133" cy="2111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Rectangle 13"/>
          <p:cNvSpPr/>
          <p:nvPr/>
        </p:nvSpPr>
        <p:spPr>
          <a:xfrm>
            <a:off x="8066066" y="1471600"/>
            <a:ext cx="3440133" cy="50800"/>
          </a:xfrm>
          <a:prstGeom prst="rect">
            <a:avLst/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TextBox 14"/>
          <p:cNvSpPr txBox="1"/>
          <p:nvPr/>
        </p:nvSpPr>
        <p:spPr>
          <a:xfrm>
            <a:off x="8166066" y="1771600"/>
            <a:ext cx="3240133" cy="7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800" b="1" i="0">
                <a:solidFill>
                  <a:srgbClr val="064E3B"/>
                </a:solidFill>
                <a:latin typeface="Inter"/>
              </a:rPr>
              <a:t>42%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166066" y="2471600"/>
            <a:ext cx="3240133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400" b="0" i="0">
                <a:solidFill>
                  <a:srgbClr val="6B7280"/>
                </a:solidFill>
                <a:latin typeface="Inter"/>
              </a:rPr>
              <a:t>Avg Emissions Reduction</a:t>
            </a:r>
          </a:p>
        </p:txBody>
      </p:sp>
      <p:sp>
        <p:nvSpPr>
          <p:cNvPr id="17" name="Rectangle 16"/>
          <p:cNvSpPr/>
          <p:nvPr/>
        </p:nvSpPr>
        <p:spPr>
          <a:xfrm>
            <a:off x="685800" y="3832600"/>
            <a:ext cx="3440133" cy="2111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Rectangle 17"/>
          <p:cNvSpPr/>
          <p:nvPr/>
        </p:nvSpPr>
        <p:spPr>
          <a:xfrm>
            <a:off x="685800" y="3832600"/>
            <a:ext cx="3440133" cy="50800"/>
          </a:xfrm>
          <a:prstGeom prst="rect">
            <a:avLst/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9" name="TextBox 18"/>
          <p:cNvSpPr txBox="1"/>
          <p:nvPr/>
        </p:nvSpPr>
        <p:spPr>
          <a:xfrm>
            <a:off x="785800" y="4132600"/>
            <a:ext cx="3240133" cy="7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800" b="1" i="0">
                <a:solidFill>
                  <a:srgbClr val="064E3B"/>
                </a:solidFill>
                <a:latin typeface="Inter"/>
              </a:rPr>
              <a:t>18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85800" y="4832600"/>
            <a:ext cx="3240133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400" b="0" i="0">
                <a:solidFill>
                  <a:srgbClr val="6B7280"/>
                </a:solidFill>
                <a:latin typeface="Inter"/>
              </a:rPr>
              <a:t>Countries Active</a:t>
            </a:r>
          </a:p>
        </p:txBody>
      </p:sp>
      <p:sp>
        <p:nvSpPr>
          <p:cNvPr id="21" name="Rectangle 20"/>
          <p:cNvSpPr/>
          <p:nvPr/>
        </p:nvSpPr>
        <p:spPr>
          <a:xfrm>
            <a:off x="4375933" y="3832600"/>
            <a:ext cx="3440133" cy="2111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Rectangle 21"/>
          <p:cNvSpPr/>
          <p:nvPr/>
        </p:nvSpPr>
        <p:spPr>
          <a:xfrm>
            <a:off x="4375933" y="3832600"/>
            <a:ext cx="3440133" cy="50800"/>
          </a:xfrm>
          <a:prstGeom prst="rect">
            <a:avLst/>
          </a:prstGeom>
          <a:solidFill>
            <a:srgbClr val="0891B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3" name="TextBox 22"/>
          <p:cNvSpPr txBox="1"/>
          <p:nvPr/>
        </p:nvSpPr>
        <p:spPr>
          <a:xfrm>
            <a:off x="4475933" y="4132600"/>
            <a:ext cx="3240133" cy="7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800" b="1" i="0">
                <a:solidFill>
                  <a:srgbClr val="064E3B"/>
                </a:solidFill>
                <a:latin typeface="Inter"/>
              </a:rPr>
              <a:t>$320M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475933" y="4832600"/>
            <a:ext cx="3240133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400" b="0" i="0">
                <a:solidFill>
                  <a:srgbClr val="6B7280"/>
                </a:solidFill>
                <a:latin typeface="Inter"/>
              </a:rPr>
              <a:t>Green Investments</a:t>
            </a:r>
          </a:p>
        </p:txBody>
      </p:sp>
      <p:sp>
        <p:nvSpPr>
          <p:cNvPr id="25" name="Rectangle 24"/>
          <p:cNvSpPr/>
          <p:nvPr/>
        </p:nvSpPr>
        <p:spPr>
          <a:xfrm>
            <a:off x="8066066" y="3832600"/>
            <a:ext cx="3440133" cy="2111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6" name="Rectangle 25"/>
          <p:cNvSpPr/>
          <p:nvPr/>
        </p:nvSpPr>
        <p:spPr>
          <a:xfrm>
            <a:off x="8066066" y="3832600"/>
            <a:ext cx="3440133" cy="50800"/>
          </a:xfrm>
          <a:prstGeom prst="rect">
            <a:avLst/>
          </a:prstGeom>
          <a:solidFill>
            <a:srgbClr val="65A30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7" name="TextBox 26"/>
          <p:cNvSpPr txBox="1"/>
          <p:nvPr/>
        </p:nvSpPr>
        <p:spPr>
          <a:xfrm>
            <a:off x="8166066" y="4132600"/>
            <a:ext cx="3240133" cy="7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800" b="1" i="0">
                <a:solidFill>
                  <a:srgbClr val="064E3B"/>
                </a:solidFill>
                <a:latin typeface="Inter"/>
              </a:rPr>
              <a:t>A+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8166066" y="4832600"/>
            <a:ext cx="3240133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400" b="0" i="0">
                <a:solidFill>
                  <a:srgbClr val="6B7280"/>
                </a:solidFill>
                <a:latin typeface="Inter"/>
              </a:rPr>
              <a:t>ESG Rating</a:t>
            </a:r>
          </a:p>
        </p:txBody>
      </p:sp>
      <p:sp>
        <p:nvSpPr>
          <p:cNvPr id="29" name="Rectangle 28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0" name="TextBox 29"/>
          <p:cNvSpPr txBox="1"/>
          <p:nvPr/>
        </p:nvSpPr>
        <p:spPr>
          <a:xfrm>
            <a:off x="788669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EcoForward Group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7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100000" cy="6858000"/>
          </a:xfrm>
          <a:prstGeom prst="rect">
            <a:avLst/>
          </a:prstGeom>
          <a:solidFill>
            <a:srgbClr val="92400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TextBox 3"/>
          <p:cNvSpPr txBox="1"/>
          <p:nvPr/>
        </p:nvSpPr>
        <p:spPr>
          <a:xfrm>
            <a:off x="885800" y="1200000"/>
            <a:ext cx="2000000" cy="10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8000" b="1" i="0">
                <a:solidFill>
                  <a:srgbClr val="D9E4E1"/>
                </a:solidFill>
                <a:latin typeface="Inter"/>
              </a:rPr>
              <a:t>02</a:t>
            </a:r>
          </a:p>
        </p:txBody>
      </p:sp>
      <p:cxnSp>
        <p:nvCxnSpPr>
          <p:cNvPr id="5" name="Connector 4"/>
          <p:cNvCxnSpPr/>
          <p:nvPr/>
        </p:nvCxnSpPr>
        <p:spPr>
          <a:xfrm>
            <a:off x="885800" y="2300000"/>
            <a:ext cx="500000" cy="0"/>
          </a:xfrm>
          <a:prstGeom prst="line">
            <a:avLst/>
          </a:prstGeom>
          <a:ln w="19050">
            <a:solidFill>
              <a:srgbClr val="92400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85800" y="2500000"/>
            <a:ext cx="10134600" cy="8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3400" b="1" i="0">
                <a:solidFill>
                  <a:srgbClr val="064E3B"/>
                </a:solidFill>
                <a:latin typeface="Inter"/>
              </a:rPr>
              <a:t>Strategy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85800" y="3400000"/>
            <a:ext cx="101346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400" b="0" i="0">
                <a:solidFill>
                  <a:srgbClr val="6B7280"/>
                </a:solidFill>
                <a:latin typeface="Inter"/>
              </a:rPr>
              <a:t>Our path to sustainable growth</a:t>
            </a:r>
          </a:p>
        </p:txBody>
      </p:sp>
      <p:cxnSp>
        <p:nvCxnSpPr>
          <p:cNvPr id="8" name="Connector 7"/>
          <p:cNvCxnSpPr/>
          <p:nvPr/>
        </p:nvCxnSpPr>
        <p:spPr>
          <a:xfrm>
            <a:off x="885800" y="5858000"/>
            <a:ext cx="10620400" cy="0"/>
          </a:xfrm>
          <a:prstGeom prst="line">
            <a:avLst/>
          </a:prstGeom>
          <a:ln w="6350">
            <a:solidFill>
              <a:srgbClr val="E1E2E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043E2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TextBox 9"/>
          <p:cNvSpPr txBox="1"/>
          <p:nvPr/>
        </p:nvSpPr>
        <p:spPr>
          <a:xfrm>
            <a:off x="788669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82A69D"/>
                </a:solidFill>
                <a:latin typeface="Inter"/>
              </a:rPr>
              <a:t>EcoForward Group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82A69D"/>
                </a:solidFill>
                <a:latin typeface="Inter"/>
              </a:rPr>
              <a:t>8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CFDF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788669" y="274320"/>
            <a:ext cx="10614662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064E3B"/>
                </a:solidFill>
                <a:latin typeface="Inter"/>
              </a:rPr>
              <a:t>Executive Summary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788669" y="880000"/>
            <a:ext cx="500000" cy="0"/>
          </a:xfrm>
          <a:prstGeom prst="line">
            <a:avLst/>
          </a:prstGeom>
          <a:ln w="38100">
            <a:solidFill>
              <a:srgbClr val="92400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788669" y="1471600"/>
            <a:ext cx="6156503" cy="450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800"/>
              </a:spcBef>
              <a:spcAft>
                <a:spcPts val="400"/>
              </a:spcAft>
              <a:buFont typeface="Inter"/>
              <a:buChar char="•"/>
              <a:buClr>
                <a:srgbClr val="92400E"/>
              </a:buClr>
            </a:pPr>
            <a:r>
              <a:rPr sz="1400">
                <a:solidFill>
                  <a:srgbClr val="064E3B"/>
                </a:solidFill>
                <a:latin typeface="Inter"/>
              </a:rPr>
              <a:t>Revenue grew 23% year-over-year, driven by new enterprise accounts and expanded service offerings across all major markets</a:t>
            </a:r>
          </a:p>
          <a:p>
            <a:pPr>
              <a:spcBef>
                <a:spcPts val="800"/>
              </a:spcBef>
              <a:spcAft>
                <a:spcPts val="400"/>
              </a:spcAft>
              <a:buFont typeface="Inter"/>
              <a:buChar char="•"/>
              <a:buClr>
                <a:srgbClr val="92400E"/>
              </a:buClr>
            </a:pPr>
            <a:r>
              <a:rPr sz="1400">
                <a:solidFill>
                  <a:srgbClr val="064E3B"/>
                </a:solidFill>
                <a:latin typeface="Inter"/>
              </a:rPr>
              <a:t>Successfully launched three new product lines, contributing $120M in incremental revenue during the first two quarters</a:t>
            </a:r>
          </a:p>
          <a:p>
            <a:pPr>
              <a:spcBef>
                <a:spcPts val="800"/>
              </a:spcBef>
              <a:spcAft>
                <a:spcPts val="400"/>
              </a:spcAft>
              <a:buFont typeface="Inter"/>
              <a:buChar char="•"/>
              <a:buClr>
                <a:srgbClr val="92400E"/>
              </a:buClr>
            </a:pPr>
            <a:r>
              <a:rPr sz="1400">
                <a:solidFill>
                  <a:srgbClr val="064E3B"/>
                </a:solidFill>
                <a:latin typeface="Inter"/>
              </a:rPr>
              <a:t>Customer retention rate improved to 98%, reflecting our commitment to excellence and client-centric approach</a:t>
            </a:r>
          </a:p>
          <a:p>
            <a:pPr>
              <a:spcBef>
                <a:spcPts val="800"/>
              </a:spcBef>
              <a:spcAft>
                <a:spcPts val="400"/>
              </a:spcAft>
              <a:buFont typeface="Inter"/>
              <a:buChar char="•"/>
              <a:buClr>
                <a:srgbClr val="92400E"/>
              </a:buClr>
            </a:pPr>
            <a:r>
              <a:rPr sz="1400">
                <a:solidFill>
                  <a:srgbClr val="064E3B"/>
                </a:solidFill>
                <a:latin typeface="Inter"/>
              </a:rPr>
              <a:t>Operational efficiency gains reduced costs by 15%, enabling reinvestment in R&amp;D and talent acquisition</a:t>
            </a:r>
          </a:p>
          <a:p>
            <a:pPr>
              <a:spcBef>
                <a:spcPts val="800"/>
              </a:spcBef>
              <a:spcAft>
                <a:spcPts val="400"/>
              </a:spcAft>
              <a:buFont typeface="Inter"/>
              <a:buChar char="•"/>
              <a:buClr>
                <a:srgbClr val="92400E"/>
              </a:buClr>
            </a:pPr>
            <a:r>
              <a:rPr sz="1400">
                <a:solidFill>
                  <a:srgbClr val="064E3B"/>
                </a:solidFill>
                <a:latin typeface="Inter"/>
              </a:rPr>
              <a:t>Strategic partnerships with two Fortune 100 companies opened new distribution channels globally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7320172" y="1471600"/>
            <a:ext cx="4083159" cy="4500000"/>
          </a:xfrm>
          <a:prstGeom prst="roundRect">
            <a:avLst>
              <a:gd name="adj" fmla="val 2044"/>
            </a:avLst>
          </a:prstGeom>
          <a:solidFill>
            <a:srgbClr val="064E3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7470172" y="1671600"/>
            <a:ext cx="3783159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400" b="1" i="0">
                <a:solidFill>
                  <a:srgbClr val="92400E"/>
                </a:solidFill>
                <a:latin typeface="Inter"/>
              </a:rPr>
              <a:t>2.4M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470172" y="2171600"/>
            <a:ext cx="3783159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0" i="0">
                <a:solidFill>
                  <a:srgbClr val="9BB8B0"/>
                </a:solidFill>
                <a:latin typeface="Inter"/>
              </a:rPr>
              <a:t>Tons CO₂</a:t>
            </a:r>
          </a:p>
        </p:txBody>
      </p:sp>
      <p:cxnSp>
        <p:nvCxnSpPr>
          <p:cNvPr id="9" name="Connector 8"/>
          <p:cNvCxnSpPr/>
          <p:nvPr/>
        </p:nvCxnSpPr>
        <p:spPr>
          <a:xfrm>
            <a:off x="7520172" y="2921600"/>
            <a:ext cx="3683159" cy="0"/>
          </a:xfrm>
          <a:prstGeom prst="line">
            <a:avLst/>
          </a:prstGeom>
          <a:ln w="6350">
            <a:solidFill>
              <a:srgbClr val="50837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470172" y="3171600"/>
            <a:ext cx="3783159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400" b="1" i="0">
                <a:solidFill>
                  <a:srgbClr val="92400E"/>
                </a:solidFill>
                <a:latin typeface="Inter"/>
              </a:rPr>
              <a:t>-42%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470172" y="3671600"/>
            <a:ext cx="3783159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0" i="0">
                <a:solidFill>
                  <a:srgbClr val="9BB8B0"/>
                </a:solidFill>
                <a:latin typeface="Inter"/>
              </a:rPr>
              <a:t>Emissions</a:t>
            </a:r>
          </a:p>
        </p:txBody>
      </p:sp>
      <p:cxnSp>
        <p:nvCxnSpPr>
          <p:cNvPr id="12" name="Connector 11"/>
          <p:cNvCxnSpPr/>
          <p:nvPr/>
        </p:nvCxnSpPr>
        <p:spPr>
          <a:xfrm>
            <a:off x="7520172" y="4421600"/>
            <a:ext cx="3683159" cy="0"/>
          </a:xfrm>
          <a:prstGeom prst="line">
            <a:avLst/>
          </a:prstGeom>
          <a:ln w="6350">
            <a:solidFill>
              <a:srgbClr val="50837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470172" y="4671600"/>
            <a:ext cx="3783159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400" b="1" i="0">
                <a:solidFill>
                  <a:srgbClr val="92400E"/>
                </a:solidFill>
                <a:latin typeface="Inter"/>
              </a:rPr>
              <a:t>A+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470172" y="5171600"/>
            <a:ext cx="3783159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0" i="0">
                <a:solidFill>
                  <a:srgbClr val="9BB8B0"/>
                </a:solidFill>
                <a:latin typeface="Inter"/>
              </a:rPr>
              <a:t>ESG Rating</a:t>
            </a:r>
          </a:p>
        </p:txBody>
      </p:sp>
      <p:sp>
        <p:nvSpPr>
          <p:cNvPr id="15" name="Rectangle 14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TextBox 15"/>
          <p:cNvSpPr txBox="1"/>
          <p:nvPr/>
        </p:nvSpPr>
        <p:spPr>
          <a:xfrm>
            <a:off x="788669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EcoForward Group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9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